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8" r:id="rId2"/>
  </p:sldMasterIdLst>
  <p:notesMasterIdLst>
    <p:notesMasterId r:id="rId17"/>
  </p:notesMasterIdLst>
  <p:handoutMasterIdLst>
    <p:handoutMasterId r:id="rId18"/>
  </p:handoutMasterIdLst>
  <p:sldIdLst>
    <p:sldId id="1207" r:id="rId3"/>
    <p:sldId id="1744" r:id="rId4"/>
    <p:sldId id="1232" r:id="rId5"/>
    <p:sldId id="1233" r:id="rId6"/>
    <p:sldId id="1235" r:id="rId7"/>
    <p:sldId id="1236" r:id="rId8"/>
    <p:sldId id="1237" r:id="rId9"/>
    <p:sldId id="1238" r:id="rId10"/>
    <p:sldId id="1239" r:id="rId11"/>
    <p:sldId id="1240" r:id="rId12"/>
    <p:sldId id="1598" r:id="rId13"/>
    <p:sldId id="1246" r:id="rId14"/>
    <p:sldId id="1234" r:id="rId15"/>
    <p:sldId id="174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160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ry ten Kate" initials="KtK" lastIdx="1" clrIdx="0">
    <p:extLst>
      <p:ext uri="{19B8F6BF-5375-455C-9EA6-DF929625EA0E}">
        <p15:presenceInfo xmlns:p15="http://schemas.microsoft.com/office/powerpoint/2012/main" userId="699bd6b92490cd22" providerId="Windows Live"/>
      </p:ext>
    </p:extLst>
  </p:cmAuthor>
  <p:cmAuthor id="2" name="Amrei Von Hase" initials="avh" lastIdx="8" clrIdx="1"/>
  <p:cmAuthor id="3" name="Amrei von Hase" initials="AvH" lastIdx="67" clrIdx="2">
    <p:extLst>
      <p:ext uri="{19B8F6BF-5375-455C-9EA6-DF929625EA0E}">
        <p15:presenceInfo xmlns:p15="http://schemas.microsoft.com/office/powerpoint/2012/main" userId="S-1-5-21-1663678848-3357185033-1859186257-11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CC3399"/>
    <a:srgbClr val="4F7A32"/>
    <a:srgbClr val="009999"/>
    <a:srgbClr val="CC0000"/>
    <a:srgbClr val="CC6600"/>
    <a:srgbClr val="D183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21" autoAdjust="0"/>
    <p:restoredTop sz="93615" autoAdjust="0"/>
  </p:normalViewPr>
  <p:slideViewPr>
    <p:cSldViewPr snapToGrid="0">
      <p:cViewPr varScale="1">
        <p:scale>
          <a:sx n="65" d="100"/>
          <a:sy n="65" d="100"/>
        </p:scale>
        <p:origin x="172" y="48"/>
      </p:cViewPr>
      <p:guideLst>
        <p:guide orient="horz" pos="2136"/>
        <p:guide pos="1608"/>
      </p:guideLst>
    </p:cSldViewPr>
  </p:slideViewPr>
  <p:outlineViewPr>
    <p:cViewPr>
      <p:scale>
        <a:sx n="33" d="100"/>
        <a:sy n="33" d="100"/>
      </p:scale>
      <p:origin x="0" y="-34951"/>
    </p:cViewPr>
  </p:outlineViewPr>
  <p:notesTextViewPr>
    <p:cViewPr>
      <p:scale>
        <a:sx n="1" d="1"/>
        <a:sy n="1" d="1"/>
      </p:scale>
      <p:origin x="0" y="0"/>
    </p:cViewPr>
  </p:notesTextViewPr>
  <p:sorterViewPr>
    <p:cViewPr>
      <p:scale>
        <a:sx n="80" d="100"/>
        <a:sy n="80" d="100"/>
      </p:scale>
      <p:origin x="0" y="-2524"/>
    </p:cViewPr>
  </p:sorterViewPr>
  <p:notesViewPr>
    <p:cSldViewPr snapToGrid="0">
      <p:cViewPr>
        <p:scale>
          <a:sx n="66" d="100"/>
          <a:sy n="66" d="100"/>
        </p:scale>
        <p:origin x="2306" y="-10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8A64B0-8820-4446-B3FC-6DCE973207B7}" type="datetimeFigureOut">
              <a:rPr lang="en-US" smtClean="0"/>
              <a:t>2/17/2020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6DBFDE-8350-4B9E-8EB9-12048A222405}" type="slidenum">
              <a:rPr lang="en-US" smtClean="0"/>
              <a:t>‹#›</a:t>
            </a:fld>
            <a:endParaRPr lang="en-US"/>
          </a:p>
        </p:txBody>
      </p:sp>
    </p:spTree>
    <p:extLst>
      <p:ext uri="{BB962C8B-B14F-4D97-AF65-F5344CB8AC3E}">
        <p14:creationId xmlns:p14="http://schemas.microsoft.com/office/powerpoint/2010/main" val="108647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402FDA-DE64-40F6-8637-324925CF600C}" type="datetimeFigureOut">
              <a:rPr lang="en-GB" smtClean="0"/>
              <a:t>17/02/2020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DAD05-9F8E-438F-8658-A195C587F6E1}" type="slidenum">
              <a:rPr lang="en-GB" smtClean="0"/>
              <a:t>‹#›</a:t>
            </a:fld>
            <a:endParaRPr lang="en-GB"/>
          </a:p>
        </p:txBody>
      </p:sp>
    </p:spTree>
    <p:extLst>
      <p:ext uri="{BB962C8B-B14F-4D97-AF65-F5344CB8AC3E}">
        <p14:creationId xmlns:p14="http://schemas.microsoft.com/office/powerpoint/2010/main" val="3399442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bd.int/nbsap/"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blogs.worldbank.org/ppps/forecasting-infrastructure-investment-needs-50-countries-7-sectors-through-2040" TargetMode="External"/><Relationship Id="rId7" Type="http://schemas.openxmlformats.org/officeDocument/2006/relationships/hyperlink" Target="https://www.weforum.org/agenda/2019/01/infrastructure-around-the-world-failing-heres-how-to-make-it-more-resilient/"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weforum.org/agenda/authors/john-drzik" TargetMode="External"/><Relationship Id="rId5" Type="http://schemas.openxmlformats.org/officeDocument/2006/relationships/hyperlink" Target="http://www.fao.org/nr/water/news/Solaw-FAO-Conference.html" TargetMode="External"/><Relationship Id="rId4" Type="http://schemas.openxmlformats.org/officeDocument/2006/relationships/hyperlink" Target="http://dx.doi.org/10.18235/0000675"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ustainabledevelopment.un.org/sdg14"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sustainabledevelopment.un.org/sdg15"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bd.int/"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cbd.int/nbsap/"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bd.int/sp/"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cbd.int/sp/targets/"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un2020.org/timeline/timeline-cbd/"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BDAD05-9F8E-438F-8658-A195C587F6E1}" type="slidenum">
              <a:rPr lang="en-GB" smtClean="0"/>
              <a:t>1</a:t>
            </a:fld>
            <a:endParaRPr lang="en-GB"/>
          </a:p>
        </p:txBody>
      </p:sp>
    </p:spTree>
    <p:extLst>
      <p:ext uri="{BB962C8B-B14F-4D97-AF65-F5344CB8AC3E}">
        <p14:creationId xmlns:p14="http://schemas.microsoft.com/office/powerpoint/2010/main" val="225643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Sources: </a:t>
            </a:r>
          </a:p>
          <a:p>
            <a:pPr lvl="0"/>
            <a:r>
              <a:rPr lang="en-US" dirty="0">
                <a:hlinkClick r:id="rId3"/>
              </a:rPr>
              <a:t>https://www.cbd.int/nbsap/</a:t>
            </a:r>
            <a:endParaRPr lang="en-US" dirty="0"/>
          </a:p>
          <a:p>
            <a:pPr lvl="0"/>
            <a:endParaRPr lang="en-US" dirty="0"/>
          </a:p>
          <a:p>
            <a:pPr lvl="0"/>
            <a:endParaRPr dirty="0"/>
          </a:p>
        </p:txBody>
      </p:sp>
      <p:sp>
        <p:nvSpPr>
          <p:cNvPr id="305" name="Google Shape;30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fr-FR"/>
              <a:pPr algn="r"/>
              <a:t>10</a:t>
            </a:fld>
            <a:endParaRPr/>
          </a:p>
        </p:txBody>
      </p:sp>
    </p:spTree>
    <p:extLst>
      <p:ext uri="{BB962C8B-B14F-4D97-AF65-F5344CB8AC3E}">
        <p14:creationId xmlns:p14="http://schemas.microsoft.com/office/powerpoint/2010/main" val="158629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DAD05-9F8E-438F-8658-A195C587F6E1}" type="slidenum">
              <a:rPr lang="en-GB" smtClean="0"/>
              <a:t>11</a:t>
            </a:fld>
            <a:endParaRPr lang="en-GB"/>
          </a:p>
        </p:txBody>
      </p:sp>
    </p:spTree>
    <p:extLst>
      <p:ext uri="{BB962C8B-B14F-4D97-AF65-F5344CB8AC3E}">
        <p14:creationId xmlns:p14="http://schemas.microsoft.com/office/powerpoint/2010/main" val="1817806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GB" dirty="0"/>
          </a:p>
        </p:txBody>
      </p:sp>
      <p:sp>
        <p:nvSpPr>
          <p:cNvPr id="4" name="Slide Number Placeholder 3"/>
          <p:cNvSpPr>
            <a:spLocks noGrp="1"/>
          </p:cNvSpPr>
          <p:nvPr>
            <p:ph type="sldNum" sz="quarter" idx="5"/>
          </p:nvPr>
        </p:nvSpPr>
        <p:spPr/>
        <p:txBody>
          <a:bodyPr/>
          <a:lstStyle/>
          <a:p>
            <a:pPr>
              <a:defRPr/>
            </a:pPr>
            <a:fld id="{4DA5C8CC-0FC7-4228-A025-F29CF1BF83A1}"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1327201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a:spcBef>
                <a:spcPts val="600"/>
              </a:spcBef>
            </a:pPr>
            <a:r>
              <a:rPr lang="en-US" b="1" u="sng" dirty="0"/>
              <a:t>Follow the mitigation hierarchy</a:t>
            </a:r>
          </a:p>
          <a:p>
            <a:pPr marL="285750" indent="-285750">
              <a:spcBef>
                <a:spcPts val="600"/>
              </a:spcBef>
              <a:buFont typeface="Arial" panose="020B0604020202020204" pitchFamily="34" charset="0"/>
              <a:buChar char="•"/>
            </a:pPr>
            <a:r>
              <a:rPr lang="en-US" dirty="0"/>
              <a:t>Avoid, to the extent possible, impacts on biodiversity</a:t>
            </a:r>
          </a:p>
          <a:p>
            <a:pPr marL="285750" indent="-285750">
              <a:spcBef>
                <a:spcPts val="600"/>
              </a:spcBef>
              <a:buFont typeface="Arial" panose="020B0604020202020204" pitchFamily="34" charset="0"/>
              <a:buChar char="•"/>
            </a:pPr>
            <a:r>
              <a:rPr lang="en-US" dirty="0" err="1"/>
              <a:t>Minimise</a:t>
            </a:r>
            <a:r>
              <a:rPr lang="en-US" dirty="0"/>
              <a:t> the impacts you can’t avoid</a:t>
            </a:r>
          </a:p>
          <a:p>
            <a:pPr marL="285750" indent="-285750">
              <a:spcBef>
                <a:spcPts val="600"/>
              </a:spcBef>
              <a:buFont typeface="Arial" panose="020B0604020202020204" pitchFamily="34" charset="0"/>
              <a:buChar char="•"/>
            </a:pPr>
            <a:r>
              <a:rPr lang="en-US" dirty="0"/>
              <a:t>Restore after unavoidable impacts have taken place</a:t>
            </a:r>
          </a:p>
          <a:p>
            <a:pPr marL="285750" indent="-285750">
              <a:spcBef>
                <a:spcPts val="600"/>
              </a:spcBef>
              <a:buFont typeface="Arial" panose="020B0604020202020204" pitchFamily="34" charset="0"/>
              <a:buChar char="•"/>
            </a:pPr>
            <a:r>
              <a:rPr lang="en-US" dirty="0"/>
              <a:t>Offset any remaining residual impacts</a:t>
            </a:r>
          </a:p>
          <a:p>
            <a:endParaRPr lang="en-GB" dirty="0"/>
          </a:p>
          <a:p>
            <a:pPr>
              <a:spcBef>
                <a:spcPts val="600"/>
              </a:spcBef>
            </a:pPr>
            <a:r>
              <a:rPr lang="en-US" b="1" u="sng" dirty="0"/>
              <a:t>Define biodiversity targets (i.e. a desired outcome for biodiversity) and undertake landscape-level and seascape-level planning</a:t>
            </a:r>
          </a:p>
          <a:p>
            <a:pPr marL="285750" indent="-285750">
              <a:spcBef>
                <a:spcPts val="600"/>
              </a:spcBef>
              <a:buFont typeface="Arial" panose="020B0604020202020204" pitchFamily="34" charset="0"/>
              <a:buChar char="•"/>
            </a:pPr>
            <a:r>
              <a:rPr lang="en-US" dirty="0"/>
              <a:t>Establish desired outcomes / targets for biodiversity </a:t>
            </a:r>
          </a:p>
          <a:p>
            <a:pPr marL="285750" indent="-285750">
              <a:spcBef>
                <a:spcPts val="600"/>
              </a:spcBef>
              <a:buFont typeface="Arial" panose="020B0604020202020204" pitchFamily="34" charset="0"/>
              <a:buChar char="•"/>
            </a:pPr>
            <a:r>
              <a:rPr lang="en-US" dirty="0"/>
              <a:t>Review economic development anticipated over next 20 years. Review  conservation values and potential outcomes at the national and regional/landscape/seascape levels.</a:t>
            </a:r>
          </a:p>
          <a:p>
            <a:pPr marL="285750" indent="-285750">
              <a:spcBef>
                <a:spcPts val="600"/>
              </a:spcBef>
              <a:buFont typeface="Arial" panose="020B0604020202020204" pitchFamily="34" charset="0"/>
              <a:buChar char="•"/>
            </a:pPr>
            <a:r>
              <a:rPr lang="en-US" dirty="0"/>
              <a:t>Establish high conservation value areas where impacts on biodiversity should be avoided.</a:t>
            </a:r>
          </a:p>
          <a:p>
            <a:pPr marL="285750" indent="-285750">
              <a:spcBef>
                <a:spcPts val="600"/>
              </a:spcBef>
              <a:buFont typeface="Arial" panose="020B0604020202020204" pitchFamily="34" charset="0"/>
              <a:buChar char="•"/>
            </a:pPr>
            <a:r>
              <a:rPr lang="en-US" dirty="0"/>
              <a:t>Establish priority areas as receiving areas for biodiversity offsets.</a:t>
            </a:r>
          </a:p>
          <a:p>
            <a:pPr marL="285750" indent="-285750">
              <a:spcBef>
                <a:spcPts val="600"/>
              </a:spcBef>
              <a:buFont typeface="Arial" panose="020B0604020202020204" pitchFamily="34" charset="0"/>
              <a:buChar char="•"/>
            </a:pPr>
            <a:r>
              <a:rPr lang="en-US" dirty="0"/>
              <a:t>Plan location of development and conservation to achieve No Net Loss, Biodiversity Net Gain or another specific outcome for biodiversity.</a:t>
            </a:r>
          </a:p>
          <a:p>
            <a:endParaRPr lang="en-GB" dirty="0"/>
          </a:p>
        </p:txBody>
      </p:sp>
      <p:sp>
        <p:nvSpPr>
          <p:cNvPr id="4" name="Slide Number Placeholder 3"/>
          <p:cNvSpPr>
            <a:spLocks noGrp="1"/>
          </p:cNvSpPr>
          <p:nvPr>
            <p:ph type="sldNum" sz="quarter" idx="5"/>
          </p:nvPr>
        </p:nvSpPr>
        <p:spPr/>
        <p:txBody>
          <a:bodyPr/>
          <a:lstStyle/>
          <a:p>
            <a:pPr>
              <a:defRPr/>
            </a:pPr>
            <a:fld id="{4DA5C8CC-0FC7-4228-A025-F29CF1BF83A1}"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410719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DAD05-9F8E-438F-8658-A195C587F6E1}" type="slidenum">
              <a:rPr lang="en-GB" smtClean="0"/>
              <a:t>14</a:t>
            </a:fld>
            <a:endParaRPr lang="en-GB"/>
          </a:p>
        </p:txBody>
      </p:sp>
    </p:spTree>
    <p:extLst>
      <p:ext uri="{BB962C8B-B14F-4D97-AF65-F5344CB8AC3E}">
        <p14:creationId xmlns:p14="http://schemas.microsoft.com/office/powerpoint/2010/main" val="2319487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DAD05-9F8E-438F-8658-A195C587F6E1}" type="slidenum">
              <a:rPr lang="en-GB" smtClean="0"/>
              <a:t>2</a:t>
            </a:fld>
            <a:endParaRPr lang="en-GB"/>
          </a:p>
        </p:txBody>
      </p:sp>
    </p:spTree>
    <p:extLst>
      <p:ext uri="{BB962C8B-B14F-4D97-AF65-F5344CB8AC3E}">
        <p14:creationId xmlns:p14="http://schemas.microsoft.com/office/powerpoint/2010/main" val="1730559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DAD05-9F8E-438F-8658-A195C587F6E1}" type="slidenum">
              <a:rPr lang="en-GB" smtClean="0"/>
              <a:t>3</a:t>
            </a:fld>
            <a:endParaRPr lang="en-GB"/>
          </a:p>
        </p:txBody>
      </p:sp>
    </p:spTree>
    <p:extLst>
      <p:ext uri="{BB962C8B-B14F-4D97-AF65-F5344CB8AC3E}">
        <p14:creationId xmlns:p14="http://schemas.microsoft.com/office/powerpoint/2010/main" val="2790733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r>
              <a:rPr lang="en-US" dirty="0"/>
              <a:t>Actual worldwide investment in infrastructure is expected to be $79 trillion by 2040, according to WEF, but . However, the </a:t>
            </a:r>
            <a:r>
              <a:rPr lang="en-US" dirty="0">
                <a:hlinkClick r:id="rId3">
                  <a:extLst>
                    <a:ext uri="{A12FA001-AC4F-418D-AE19-62706E023703}">
                      <ahyp:hlinkClr xmlns:ahyp="http://schemas.microsoft.com/office/drawing/2018/hyperlinkcolor" xmlns="" val="tx"/>
                    </a:ext>
                  </a:extLst>
                </a:hlinkClick>
              </a:rPr>
              <a:t>actual global investment need is closer to $97 </a:t>
            </a:r>
            <a:r>
              <a:rPr lang="en-US" dirty="0" err="1">
                <a:hlinkClick r:id="rId3">
                  <a:extLst>
                    <a:ext uri="{A12FA001-AC4F-418D-AE19-62706E023703}">
                      <ahyp:hlinkClr xmlns:ahyp="http://schemas.microsoft.com/office/drawing/2018/hyperlinkcolor" xmlns="" val="tx"/>
                    </a:ext>
                  </a:extLst>
                </a:hlinkClick>
              </a:rPr>
              <a:t>trillion</a:t>
            </a:r>
            <a:r>
              <a:rPr lang="en-US" dirty="0" err="1"/>
              <a:t>.Almost</a:t>
            </a:r>
            <a:r>
              <a:rPr lang="en-US" dirty="0"/>
              <a:t> three quarters of this global infrastructure investment gap is attributable to the road and electricity sectors, with the remainder in telecommunications, rail, water, airports and ports.  (</a:t>
            </a:r>
            <a:r>
              <a:rPr lang="en-US" dirty="0" err="1"/>
              <a:t>Drzik</a:t>
            </a:r>
            <a:r>
              <a:rPr lang="en-US" dirty="0"/>
              <a:t>, 2019)</a:t>
            </a:r>
            <a:endParaRPr lang="en-US" sz="1600" kern="0" dirty="0">
              <a:solidFill>
                <a:srgbClr val="000000"/>
              </a:solidFill>
              <a:ea typeface="Calibri"/>
              <a:cs typeface="Calibri"/>
              <a:sym typeface="Calibri"/>
            </a:endParaRPr>
          </a:p>
          <a:p>
            <a:pPr marL="0" lvl="0" indent="0" algn="l" rtl="0">
              <a:spcBef>
                <a:spcPts val="0"/>
              </a:spcBef>
              <a:spcAft>
                <a:spcPts val="0"/>
              </a:spcAft>
              <a:buNone/>
            </a:pPr>
            <a:endParaRPr lang="en-US" dirty="0"/>
          </a:p>
          <a:p>
            <a:r>
              <a:rPr lang="en-US" dirty="0"/>
              <a:t>See:</a:t>
            </a:r>
          </a:p>
          <a:p>
            <a:r>
              <a:rPr lang="fr-FR" dirty="0"/>
              <a:t>	</a:t>
            </a:r>
          </a:p>
          <a:p>
            <a:r>
              <a:rPr lang="en-US" dirty="0"/>
              <a:t>Bennett, G., Gallant, M., and ten Kate, K. 2017. State of Biodiversity Mitigation 2017: Markets and Compensation for Global Infrastructure Development. Ecosystem Marketplace, Forest Trends, Washington DC. </a:t>
            </a:r>
            <a:endParaRPr lang="en-GB" dirty="0"/>
          </a:p>
          <a:p>
            <a:endParaRPr lang="en-US" dirty="0"/>
          </a:p>
          <a:p>
            <a:r>
              <a:rPr lang="en-US" dirty="0"/>
              <a:t>Mercer and IDB, 2017. Mercer and Inter-American Development Bank. 2017. Crossing the Bridge to Sustainable Infrastructure Investing: Exploring Ways to Make It Across. IDB. 10 August 2017. </a:t>
            </a:r>
            <a:r>
              <a:rPr lang="en-US" dirty="0">
                <a:hlinkClick r:id="rId4"/>
              </a:rPr>
              <a:t>http://dx.doi.org/10.18235/0000675</a:t>
            </a:r>
            <a:r>
              <a:rPr lang="en-US" dirty="0"/>
              <a:t> .</a:t>
            </a:r>
            <a:endParaRPr lang="en-GB" dirty="0"/>
          </a:p>
          <a:p>
            <a:endParaRPr lang="en-US" dirty="0"/>
          </a:p>
          <a:p>
            <a:r>
              <a:rPr lang="en-US" dirty="0"/>
              <a:t>FAO, 2011. FAO, 2011. </a:t>
            </a:r>
            <a:r>
              <a:rPr lang="en-US" dirty="0">
                <a:hlinkClick r:id="rId5"/>
              </a:rPr>
              <a:t>State of the World's Land and Water Resources for Food and Agriculture</a:t>
            </a:r>
            <a:r>
              <a:rPr lang="en-US" dirty="0"/>
              <a:t>.</a:t>
            </a:r>
            <a:endParaRPr lang="en-GB" dirty="0"/>
          </a:p>
          <a:p>
            <a:pPr lvl="0"/>
            <a:endParaRPr lang="en-US" dirty="0"/>
          </a:p>
          <a:p>
            <a:r>
              <a:rPr lang="en-US" dirty="0" err="1">
                <a:hlinkClick r:id="rId6">
                  <a:extLst>
                    <a:ext uri="{A12FA001-AC4F-418D-AE19-62706E023703}">
                      <ahyp:hlinkClr xmlns:ahyp="http://schemas.microsoft.com/office/drawing/2018/hyperlinkcolor" xmlns="" val="tx"/>
                    </a:ext>
                  </a:extLst>
                </a:hlinkClick>
              </a:rPr>
              <a:t>Drzik</a:t>
            </a:r>
            <a:r>
              <a:rPr lang="en-US" dirty="0"/>
              <a:t>, John P.  </a:t>
            </a:r>
            <a:r>
              <a:rPr lang="en-GB" dirty="0"/>
              <a:t>2019. I</a:t>
            </a:r>
            <a:r>
              <a:rPr lang="en-US" dirty="0" err="1"/>
              <a:t>nfrastructure</a:t>
            </a:r>
            <a:r>
              <a:rPr lang="en-US" dirty="0"/>
              <a:t> around the world is failing. Here’s how to make it more resilient. </a:t>
            </a:r>
            <a:r>
              <a:rPr lang="en-GB" dirty="0">
                <a:hlinkClick r:id="rId7">
                  <a:extLst>
                    <a:ext uri="{A12FA001-AC4F-418D-AE19-62706E023703}">
                      <ahyp:hlinkClr xmlns:ahyp="http://schemas.microsoft.com/office/drawing/2018/hyperlinkcolor" xmlns="" val="tx"/>
                    </a:ext>
                  </a:extLst>
                </a:hlinkClick>
              </a:rPr>
              <a:t>https://www.weforum.org/agenda/2019/01/infrastructure-around-the-world-failing-heres-how-to-make-it-more-resilient/</a:t>
            </a:r>
            <a:endParaRPr lang="en-US" dirty="0"/>
          </a:p>
          <a:p>
            <a:pPr lvl="0"/>
            <a:endParaRPr dirty="0"/>
          </a:p>
        </p:txBody>
      </p:sp>
      <p:sp>
        <p:nvSpPr>
          <p:cNvPr id="305" name="Google Shape;30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fr-FR"/>
              <a:pPr algn="r"/>
              <a:t>4</a:t>
            </a:fld>
            <a:endParaRPr dirty="0"/>
          </a:p>
        </p:txBody>
      </p:sp>
    </p:spTree>
    <p:extLst>
      <p:ext uri="{BB962C8B-B14F-4D97-AF65-F5344CB8AC3E}">
        <p14:creationId xmlns:p14="http://schemas.microsoft.com/office/powerpoint/2010/main" val="519376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fr-FR"/>
              <a:pPr algn="r"/>
              <a:t>5</a:t>
            </a:fld>
            <a:endParaRPr/>
          </a:p>
        </p:txBody>
      </p:sp>
    </p:spTree>
    <p:extLst>
      <p:ext uri="{BB962C8B-B14F-4D97-AF65-F5344CB8AC3E}">
        <p14:creationId xmlns:p14="http://schemas.microsoft.com/office/powerpoint/2010/main" val="1209152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Sources: </a:t>
            </a:r>
          </a:p>
          <a:p>
            <a:pPr lvl="0"/>
            <a:r>
              <a:rPr lang="en-US" dirty="0">
                <a:hlinkClick r:id="rId3"/>
              </a:rPr>
              <a:t>https://sustainabledevelopment.un.org/sdg14</a:t>
            </a:r>
            <a:endParaRPr lang="en-US" dirty="0"/>
          </a:p>
          <a:p>
            <a:r>
              <a:rPr lang="en-US">
                <a:hlinkClick r:id="rId4"/>
              </a:rPr>
              <a:t>https://sustainabledevelopment.un.org/sdg15</a:t>
            </a:r>
            <a:endParaRPr lang="en-US"/>
          </a:p>
          <a:p>
            <a:endParaRPr lang="en-US"/>
          </a:p>
          <a:p>
            <a:pPr lvl="0"/>
            <a:endParaRPr dirty="0"/>
          </a:p>
        </p:txBody>
      </p:sp>
      <p:sp>
        <p:nvSpPr>
          <p:cNvPr id="305" name="Google Shape;30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fr-FR"/>
              <a:pPr algn="r"/>
              <a:t>6</a:t>
            </a:fld>
            <a:endParaRPr/>
          </a:p>
        </p:txBody>
      </p:sp>
    </p:spTree>
    <p:extLst>
      <p:ext uri="{BB962C8B-B14F-4D97-AF65-F5344CB8AC3E}">
        <p14:creationId xmlns:p14="http://schemas.microsoft.com/office/powerpoint/2010/main" val="53979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Sources: </a:t>
            </a:r>
          </a:p>
          <a:p>
            <a:pPr lvl="0"/>
            <a:r>
              <a:rPr lang="en-GB" dirty="0">
                <a:hlinkClick r:id="rId3"/>
              </a:rPr>
              <a:t>https://www.cbd.int/</a:t>
            </a:r>
            <a:endParaRPr lang="en-GB" dirty="0"/>
          </a:p>
          <a:p>
            <a:r>
              <a:rPr lang="en-GB" dirty="0">
                <a:hlinkClick r:id="rId4"/>
              </a:rPr>
              <a:t>https://www.cbd.int/nbsap/</a:t>
            </a:r>
            <a:endParaRPr lang="en-GB" dirty="0"/>
          </a:p>
          <a:p>
            <a:endParaRPr lang="en-US" dirty="0"/>
          </a:p>
          <a:p>
            <a:pPr lvl="0"/>
            <a:endParaRPr dirty="0"/>
          </a:p>
        </p:txBody>
      </p:sp>
      <p:sp>
        <p:nvSpPr>
          <p:cNvPr id="305" name="Google Shape;30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fr-FR"/>
              <a:pPr algn="r"/>
              <a:t>7</a:t>
            </a:fld>
            <a:endParaRPr/>
          </a:p>
        </p:txBody>
      </p:sp>
    </p:spTree>
    <p:extLst>
      <p:ext uri="{BB962C8B-B14F-4D97-AF65-F5344CB8AC3E}">
        <p14:creationId xmlns:p14="http://schemas.microsoft.com/office/powerpoint/2010/main" val="3103402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Sources: </a:t>
            </a:r>
          </a:p>
          <a:p>
            <a:pPr lvl="0"/>
            <a:r>
              <a:rPr lang="en-GB" dirty="0">
                <a:hlinkClick r:id="rId3"/>
              </a:rPr>
              <a:t>https://www.cbd.int/sp/</a:t>
            </a:r>
            <a:endParaRPr lang="en-GB" dirty="0"/>
          </a:p>
          <a:p>
            <a:pPr lvl="0"/>
            <a:r>
              <a:rPr lang="en-GB" dirty="0">
                <a:hlinkClick r:id="rId4"/>
              </a:rPr>
              <a:t>https://www.cbd.int/sp/targets/</a:t>
            </a:r>
            <a:r>
              <a:rPr lang="en-GB" dirty="0"/>
              <a:t>   </a:t>
            </a:r>
            <a:endParaRPr lang="en-US" dirty="0"/>
          </a:p>
          <a:p>
            <a:pPr lvl="0"/>
            <a:endParaRPr dirty="0"/>
          </a:p>
        </p:txBody>
      </p:sp>
      <p:sp>
        <p:nvSpPr>
          <p:cNvPr id="305" name="Google Shape;30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fr-FR"/>
              <a:pPr algn="r"/>
              <a:t>8</a:t>
            </a:fld>
            <a:endParaRPr/>
          </a:p>
        </p:txBody>
      </p:sp>
    </p:spTree>
    <p:extLst>
      <p:ext uri="{BB962C8B-B14F-4D97-AF65-F5344CB8AC3E}">
        <p14:creationId xmlns:p14="http://schemas.microsoft.com/office/powerpoint/2010/main" val="666554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Sources: </a:t>
            </a:r>
          </a:p>
          <a:p>
            <a:r>
              <a:rPr lang="en-US" dirty="0">
                <a:hlinkClick r:id="rId3"/>
              </a:rPr>
              <a:t>http://un2020.org/timeline/timeline-cbd/</a:t>
            </a:r>
            <a:endParaRPr lang="en-US" dirty="0"/>
          </a:p>
          <a:p>
            <a:endParaRPr lang="en-US" dirty="0"/>
          </a:p>
          <a:p>
            <a:endParaRPr lang="en-US" dirty="0"/>
          </a:p>
          <a:p>
            <a:pPr lvl="0"/>
            <a:endParaRPr dirty="0"/>
          </a:p>
        </p:txBody>
      </p:sp>
      <p:sp>
        <p:nvSpPr>
          <p:cNvPr id="305" name="Google Shape;30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fr-FR"/>
              <a:pPr algn="r"/>
              <a:t>9</a:t>
            </a:fld>
            <a:endParaRPr/>
          </a:p>
        </p:txBody>
      </p:sp>
    </p:spTree>
    <p:extLst>
      <p:ext uri="{BB962C8B-B14F-4D97-AF65-F5344CB8AC3E}">
        <p14:creationId xmlns:p14="http://schemas.microsoft.com/office/powerpoint/2010/main" val="3899770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1"/>
            <a:ext cx="2743200" cy="365125"/>
          </a:xfrm>
          <a:prstGeom prst="rect">
            <a:avLst/>
          </a:prstGeom>
        </p:spPr>
        <p:txBody>
          <a:bodyPr/>
          <a:lstStyle/>
          <a:p>
            <a:endParaRPr lang="fr-FR"/>
          </a:p>
        </p:txBody>
      </p:sp>
    </p:spTree>
    <p:extLst>
      <p:ext uri="{BB962C8B-B14F-4D97-AF65-F5344CB8AC3E}">
        <p14:creationId xmlns:p14="http://schemas.microsoft.com/office/powerpoint/2010/main" val="2453723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4127377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18487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265351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3297853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86620" y="1647833"/>
            <a:ext cx="5416651"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801" y="1647833"/>
            <a:ext cx="5416652"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228545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5605201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3515922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1629628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4546098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2755830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5" name="Espace réservé du pied de page 4"/>
          <p:cNvSpPr>
            <a:spLocks noGrp="1"/>
          </p:cNvSpPr>
          <p:nvPr>
            <p:ph type="ftr" sz="quarter" idx="11"/>
          </p:nvPr>
        </p:nvSpPr>
        <p:spPr>
          <a:xfrm>
            <a:off x="4038600" y="6356351"/>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4069310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10587457"/>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914092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05551505"/>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20289545"/>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63647918"/>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5276386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1"/>
            <a:ext cx="2743200" cy="365125"/>
          </a:xfrm>
          <a:prstGeom prst="rect">
            <a:avLst/>
          </a:prstGeom>
        </p:spPr>
        <p:txBody>
          <a:bodyPr/>
          <a:lstStyle/>
          <a:p>
            <a:endParaRPr lang="fr-FR"/>
          </a:p>
        </p:txBody>
      </p:sp>
      <p:sp>
        <p:nvSpPr>
          <p:cNvPr id="3" name="Espace réservé du pied de page 2"/>
          <p:cNvSpPr>
            <a:spLocks noGrp="1"/>
          </p:cNvSpPr>
          <p:nvPr>
            <p:ph type="ftr" sz="quarter" idx="11"/>
          </p:nvPr>
        </p:nvSpPr>
        <p:spPr>
          <a:xfrm>
            <a:off x="4038600" y="6356351"/>
            <a:ext cx="4114800" cy="365125"/>
          </a:xfrm>
          <a:prstGeom prst="rect">
            <a:avLst/>
          </a:prstGeom>
        </p:spPr>
        <p:txBody>
          <a:bodyPr/>
          <a:lstStyle/>
          <a:p>
            <a:endParaRPr lang="fr-FR" dirty="0"/>
          </a:p>
        </p:txBody>
      </p:sp>
    </p:spTree>
    <p:extLst>
      <p:ext uri="{BB962C8B-B14F-4D97-AF65-F5344CB8AC3E}">
        <p14:creationId xmlns:p14="http://schemas.microsoft.com/office/powerpoint/2010/main" val="607155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1"/>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1"/>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2867287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1"/>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1"/>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2086310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1"/>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1"/>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3336711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1" y="365125"/>
            <a:ext cx="76835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1"/>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1"/>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2967554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273989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1437531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8.jpeg"/><Relationship Id="rId18" Type="http://schemas.openxmlformats.org/officeDocument/2006/relationships/image" Target="../media/image12.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17" Type="http://schemas.openxmlformats.org/officeDocument/2006/relationships/image" Target="../media/image11.jpeg"/><Relationship Id="rId2" Type="http://schemas.openxmlformats.org/officeDocument/2006/relationships/slideLayout" Target="../slideLayouts/slideLayout16.xml"/><Relationship Id="rId16" Type="http://schemas.openxmlformats.org/officeDocument/2006/relationships/image" Target="../media/image10.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4.png"/><Relationship Id="rId10" Type="http://schemas.openxmlformats.org/officeDocument/2006/relationships/slideLayout" Target="../slideLayouts/slideLayout24.xml"/><Relationship Id="rId19" Type="http://schemas.openxmlformats.org/officeDocument/2006/relationships/image" Target="../media/image13.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4" name="Slide Number Placeholder 5"/>
          <p:cNvSpPr txBox="1">
            <a:spLocks/>
          </p:cNvSpPr>
          <p:nvPr userDrawn="1"/>
        </p:nvSpPr>
        <p:spPr>
          <a:xfrm>
            <a:off x="10548944" y="6439402"/>
            <a:ext cx="804856" cy="27931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AE87FF-3012-4A0A-BEF1-7570441C9250}" type="slidenum">
              <a:rPr lang="fr-FR" sz="1200" smtClean="0">
                <a:solidFill>
                  <a:prstClr val="black">
                    <a:tint val="75000"/>
                  </a:prstClr>
                </a:solidFill>
              </a:rPr>
              <a:pPr/>
              <a:t>‹#›</a:t>
            </a:fld>
            <a:endParaRPr lang="fr-FR" sz="1200" dirty="0">
              <a:solidFill>
                <a:prstClr val="black">
                  <a:tint val="75000"/>
                </a:prstClr>
              </a:solidFill>
            </a:endParaRPr>
          </a:p>
        </p:txBody>
      </p:sp>
      <p:sp>
        <p:nvSpPr>
          <p:cNvPr id="25" name="Rectangle 24"/>
          <p:cNvSpPr>
            <a:spLocks noChangeArrowheads="1"/>
          </p:cNvSpPr>
          <p:nvPr userDrawn="1"/>
        </p:nvSpPr>
        <p:spPr bwMode="auto">
          <a:xfrm>
            <a:off x="0" y="-27384"/>
            <a:ext cx="12192000" cy="822960"/>
          </a:xfrm>
          <a:prstGeom prst="rect">
            <a:avLst/>
          </a:prstGeom>
          <a:solidFill>
            <a:schemeClr val="accent6">
              <a:lumMod val="75000"/>
            </a:schemeClr>
          </a:solidFill>
          <a:ln w="19050">
            <a:noFill/>
            <a:miter lim="800000"/>
            <a:headEnd/>
            <a:tailEnd/>
          </a:ln>
        </p:spPr>
        <p:txBody>
          <a:bodyPr wrap="none" anchor="ctr"/>
          <a:lstStyle/>
          <a:p>
            <a:pPr eaLnBrk="0" hangingPunct="0">
              <a:lnSpc>
                <a:spcPct val="105000"/>
              </a:lnSpc>
              <a:spcBef>
                <a:spcPct val="20000"/>
              </a:spcBef>
              <a:defRPr/>
            </a:pPr>
            <a:endParaRPr lang="en-GB" sz="1800" kern="0">
              <a:solidFill>
                <a:srgbClr val="00B050"/>
              </a:solidFill>
            </a:endParaRPr>
          </a:p>
        </p:txBody>
      </p:sp>
      <p:sp>
        <p:nvSpPr>
          <p:cNvPr id="33" name="Rectangle 32"/>
          <p:cNvSpPr/>
          <p:nvPr userDrawn="1"/>
        </p:nvSpPr>
        <p:spPr>
          <a:xfrm>
            <a:off x="9552384" y="79082"/>
            <a:ext cx="2496277" cy="623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Espace réservé du titre 1"/>
          <p:cNvSpPr>
            <a:spLocks noGrp="1"/>
          </p:cNvSpPr>
          <p:nvPr>
            <p:ph type="title"/>
          </p:nvPr>
        </p:nvSpPr>
        <p:spPr>
          <a:xfrm>
            <a:off x="1067661" y="145672"/>
            <a:ext cx="8341385" cy="556951"/>
          </a:xfrm>
          <a:prstGeom prst="rect">
            <a:avLst/>
          </a:prstGeom>
        </p:spPr>
        <p:txBody>
          <a:bodyPr vert="horz" lIns="91440" tIns="45720" rIns="91440" bIns="45720" rtlCol="0" anchor="ctr">
            <a:noAutofit/>
          </a:bodyPr>
          <a:lstStyle/>
          <a:p>
            <a:r>
              <a:rPr lang="fr-FR" dirty="0"/>
              <a:t>Modifiez le style du titre</a:t>
            </a:r>
          </a:p>
        </p:txBody>
      </p:sp>
      <p:pic>
        <p:nvPicPr>
          <p:cNvPr id="5" name="Picture 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037" y="79082"/>
            <a:ext cx="831388" cy="623541"/>
          </a:xfrm>
          <a:prstGeom prst="rect">
            <a:avLst/>
          </a:prstGeom>
        </p:spPr>
      </p:pic>
      <p:grpSp>
        <p:nvGrpSpPr>
          <p:cNvPr id="17" name="Group 16"/>
          <p:cNvGrpSpPr>
            <a:grpSpLocks noChangeAspect="1"/>
          </p:cNvGrpSpPr>
          <p:nvPr userDrawn="1"/>
        </p:nvGrpSpPr>
        <p:grpSpPr>
          <a:xfrm>
            <a:off x="9767361" y="78717"/>
            <a:ext cx="2068231" cy="566167"/>
            <a:chOff x="5364797" y="34608"/>
            <a:chExt cx="2212975" cy="807720"/>
          </a:xfrm>
        </p:grpSpPr>
        <p:pic>
          <p:nvPicPr>
            <p:cNvPr id="18" name="Picture 17" descr="https://pbs.twimg.com/profile_images/1284047522/FT_Logo_small_square_400x400.png"/>
            <p:cNvPicPr>
              <a:picLocks noChangeAspect="1"/>
            </p:cNvPicPr>
            <p:nvPr/>
          </p:nvPicPr>
          <p:blipFill rotWithShape="1">
            <a:blip r:embed="rId17" cstate="print">
              <a:extLst>
                <a:ext uri="{28A0092B-C50C-407E-A947-70E740481C1C}">
                  <a14:useLocalDpi xmlns:a14="http://schemas.microsoft.com/office/drawing/2010/main" val="0"/>
                </a:ext>
              </a:extLst>
            </a:blip>
            <a:srcRect l="10548" r="9159"/>
            <a:stretch/>
          </p:blipFill>
          <p:spPr bwMode="auto">
            <a:xfrm>
              <a:off x="6131242" y="75248"/>
              <a:ext cx="576580" cy="718185"/>
            </a:xfrm>
            <a:prstGeom prst="rect">
              <a:avLst/>
            </a:prstGeom>
            <a:noFill/>
            <a:ln>
              <a:noFill/>
            </a:ln>
          </p:spPr>
        </p:pic>
        <p:pic>
          <p:nvPicPr>
            <p:cNvPr id="19" name="Picture 18" descr="https://lh4.googleusercontent.com/-t990-x0zvus/AAAAAAAAAAI/AAAAAAAADFs/Vhp03ltg5N4/s0-c-k-no-ns/photo.jpg"/>
            <p:cNvPicPr>
              <a:picLocks noChangeAspect="1"/>
            </p:cNvPicPr>
            <p:nvPr/>
          </p:nvPicPr>
          <p:blipFill rotWithShape="1">
            <a:blip r:embed="rId18" cstate="print">
              <a:extLst>
                <a:ext uri="{28A0092B-C50C-407E-A947-70E740481C1C}">
                  <a14:useLocalDpi xmlns:a14="http://schemas.microsoft.com/office/drawing/2010/main" val="0"/>
                </a:ext>
              </a:extLst>
            </a:blip>
            <a:srcRect l="15250" t="7936" r="16335" b="11524"/>
            <a:stretch/>
          </p:blipFill>
          <p:spPr bwMode="auto">
            <a:xfrm>
              <a:off x="5364797" y="34608"/>
              <a:ext cx="681355" cy="791845"/>
            </a:xfrm>
            <a:prstGeom prst="rect">
              <a:avLst/>
            </a:prstGeom>
            <a:noFill/>
            <a:ln>
              <a:noFill/>
            </a:ln>
          </p:spPr>
        </p:pic>
        <p:pic>
          <p:nvPicPr>
            <p:cNvPr id="20" name="Picture 19" descr="../4_communication/0_logos/logo/biotopelogomail.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785927" y="50483"/>
              <a:ext cx="791845" cy="791845"/>
            </a:xfrm>
            <a:prstGeom prst="rect">
              <a:avLst/>
            </a:prstGeom>
            <a:noFill/>
            <a:ln>
              <a:noFill/>
            </a:ln>
          </p:spPr>
        </p:pic>
      </p:grpSp>
      <p:grpSp>
        <p:nvGrpSpPr>
          <p:cNvPr id="21" name="Group 20"/>
          <p:cNvGrpSpPr>
            <a:grpSpLocks noChangeAspect="1"/>
          </p:cNvGrpSpPr>
          <p:nvPr userDrawn="1"/>
        </p:nvGrpSpPr>
        <p:grpSpPr>
          <a:xfrm>
            <a:off x="92294" y="6329385"/>
            <a:ext cx="2938289" cy="499099"/>
            <a:chOff x="1566227" y="87948"/>
            <a:chExt cx="3496310" cy="791845"/>
          </a:xfrm>
        </p:grpSpPr>
        <p:pic>
          <p:nvPicPr>
            <p:cNvPr id="22" name="Image 3"/>
            <p:cNvPicPr>
              <a:picLocks noChangeAspect="1"/>
            </p:cNvPicPr>
            <p:nvPr/>
          </p:nvPicPr>
          <p:blipFill rotWithShape="1">
            <a:blip r:embed="rId20" cstate="print">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23" name="Image 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26" name="Picture 25" descr="C:\Users\Hugo Rainey\Documents\COMBO Project\Media &amp; Communications\Logos\AFD\image_galleryCAAVZY69.png"/>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Tree>
    <p:extLst>
      <p:ext uri="{BB962C8B-B14F-4D97-AF65-F5344CB8AC3E}">
        <p14:creationId xmlns:p14="http://schemas.microsoft.com/office/powerpoint/2010/main" val="4085010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7" r:id="rId14"/>
  </p:sldLayoutIdLst>
  <p:hf sldNum="0" hdr="0" ftr="0" dt="0"/>
  <p:txStyles>
    <p:titleStyle>
      <a:lvl1pPr algn="l" defTabSz="914400" rtl="0" eaLnBrk="1" latinLnBrk="0" hangingPunct="1">
        <a:lnSpc>
          <a:spcPct val="90000"/>
        </a:lnSpc>
        <a:spcBef>
          <a:spcPct val="0"/>
        </a:spcBef>
        <a:buNone/>
        <a:defRPr sz="4000" b="0" kern="1200">
          <a:solidFill>
            <a:schemeClr val="bg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Slide Number Placeholder 5">
            <a:extLst>
              <a:ext uri="{FF2B5EF4-FFF2-40B4-BE49-F238E27FC236}">
                <a16:creationId xmlns:a16="http://schemas.microsoft.com/office/drawing/2014/main" id="{EEA2E753-0B2B-44B2-930B-0A00B3FEF5C7}"/>
              </a:ext>
            </a:extLst>
          </p:cNvPr>
          <p:cNvSpPr txBox="1">
            <a:spLocks/>
          </p:cNvSpPr>
          <p:nvPr userDrawn="1"/>
        </p:nvSpPr>
        <p:spPr>
          <a:xfrm>
            <a:off x="10548944" y="6439402"/>
            <a:ext cx="804856" cy="27931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AE87FF-3012-4A0A-BEF1-7570441C9250}" type="slidenum">
              <a:rPr lang="fr-FR" sz="1200" smtClean="0">
                <a:solidFill>
                  <a:prstClr val="black">
                    <a:tint val="75000"/>
                  </a:prstClr>
                </a:solidFill>
              </a:rPr>
              <a:pPr/>
              <a:t>‹#›</a:t>
            </a:fld>
            <a:endParaRPr lang="fr-FR" sz="1200" dirty="0">
              <a:solidFill>
                <a:prstClr val="black">
                  <a:tint val="75000"/>
                </a:prstClr>
              </a:solidFill>
            </a:endParaRPr>
          </a:p>
        </p:txBody>
      </p:sp>
      <p:sp>
        <p:nvSpPr>
          <p:cNvPr id="8" name="Rectangle 7">
            <a:extLst>
              <a:ext uri="{FF2B5EF4-FFF2-40B4-BE49-F238E27FC236}">
                <a16:creationId xmlns:a16="http://schemas.microsoft.com/office/drawing/2014/main" id="{2324E298-72CD-450B-8436-1C1B1ABA12F0}"/>
              </a:ext>
            </a:extLst>
          </p:cNvPr>
          <p:cNvSpPr>
            <a:spLocks noChangeArrowheads="1"/>
          </p:cNvSpPr>
          <p:nvPr userDrawn="1"/>
        </p:nvSpPr>
        <p:spPr bwMode="auto">
          <a:xfrm>
            <a:off x="0" y="-27384"/>
            <a:ext cx="12192000" cy="822960"/>
          </a:xfrm>
          <a:prstGeom prst="rect">
            <a:avLst/>
          </a:prstGeom>
          <a:solidFill>
            <a:schemeClr val="accent6">
              <a:lumMod val="75000"/>
            </a:schemeClr>
          </a:solidFill>
          <a:ln w="19050">
            <a:noFill/>
            <a:miter lim="800000"/>
            <a:headEnd/>
            <a:tailEnd/>
          </a:ln>
        </p:spPr>
        <p:txBody>
          <a:bodyPr wrap="none" anchor="ctr"/>
          <a:lstStyle/>
          <a:p>
            <a:pPr eaLnBrk="0" hangingPunct="0">
              <a:lnSpc>
                <a:spcPct val="105000"/>
              </a:lnSpc>
              <a:spcBef>
                <a:spcPct val="20000"/>
              </a:spcBef>
              <a:defRPr/>
            </a:pPr>
            <a:endParaRPr lang="en-GB" sz="1800" kern="0">
              <a:solidFill>
                <a:srgbClr val="00B050"/>
              </a:solidFill>
            </a:endParaRPr>
          </a:p>
        </p:txBody>
      </p:sp>
      <p:pic>
        <p:nvPicPr>
          <p:cNvPr id="20" name="Picture 19">
            <a:extLst>
              <a:ext uri="{FF2B5EF4-FFF2-40B4-BE49-F238E27FC236}">
                <a16:creationId xmlns:a16="http://schemas.microsoft.com/office/drawing/2014/main" id="{2B9519DC-30F0-45C2-B6EC-314EFD2EF7E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294" y="79082"/>
            <a:ext cx="623541" cy="623541"/>
          </a:xfrm>
          <a:prstGeom prst="rect">
            <a:avLst/>
          </a:prstGeom>
        </p:spPr>
      </p:pic>
      <p:grpSp>
        <p:nvGrpSpPr>
          <p:cNvPr id="25" name="Group 24">
            <a:extLst>
              <a:ext uri="{FF2B5EF4-FFF2-40B4-BE49-F238E27FC236}">
                <a16:creationId xmlns:a16="http://schemas.microsoft.com/office/drawing/2014/main" id="{DB2EF246-FC36-4221-B181-7482C86BA41B}"/>
              </a:ext>
            </a:extLst>
          </p:cNvPr>
          <p:cNvGrpSpPr/>
          <p:nvPr userDrawn="1"/>
        </p:nvGrpSpPr>
        <p:grpSpPr>
          <a:xfrm>
            <a:off x="10215158" y="79082"/>
            <a:ext cx="1854927" cy="631903"/>
            <a:chOff x="9875520" y="79082"/>
            <a:chExt cx="1854927" cy="631903"/>
          </a:xfrm>
        </p:grpSpPr>
        <p:sp>
          <p:nvSpPr>
            <p:cNvPr id="9" name="Rectangle 8">
              <a:extLst>
                <a:ext uri="{FF2B5EF4-FFF2-40B4-BE49-F238E27FC236}">
                  <a16:creationId xmlns:a16="http://schemas.microsoft.com/office/drawing/2014/main" id="{AC1501C8-AC5B-49C4-8843-DE12951DFD43}"/>
                </a:ext>
              </a:extLst>
            </p:cNvPr>
            <p:cNvSpPr/>
            <p:nvPr userDrawn="1"/>
          </p:nvSpPr>
          <p:spPr>
            <a:xfrm>
              <a:off x="9875521" y="79082"/>
              <a:ext cx="1854926" cy="623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grpSp>
          <p:nvGrpSpPr>
            <p:cNvPr id="21" name="Group 20">
              <a:extLst>
                <a:ext uri="{FF2B5EF4-FFF2-40B4-BE49-F238E27FC236}">
                  <a16:creationId xmlns:a16="http://schemas.microsoft.com/office/drawing/2014/main" id="{9E6204AA-F7ED-45BA-9987-81C74FB357FE}"/>
                </a:ext>
              </a:extLst>
            </p:cNvPr>
            <p:cNvGrpSpPr>
              <a:grpSpLocks noChangeAspect="1"/>
            </p:cNvGrpSpPr>
            <p:nvPr userDrawn="1"/>
          </p:nvGrpSpPr>
          <p:grpSpPr>
            <a:xfrm>
              <a:off x="9875520" y="86684"/>
              <a:ext cx="1854926" cy="624301"/>
              <a:chOff x="2483768" y="1737508"/>
              <a:chExt cx="2830071" cy="952501"/>
            </a:xfrm>
          </p:grpSpPr>
          <p:pic>
            <p:nvPicPr>
              <p:cNvPr id="22" name="Picture 21">
                <a:extLst>
                  <a:ext uri="{FF2B5EF4-FFF2-40B4-BE49-F238E27FC236}">
                    <a16:creationId xmlns:a16="http://schemas.microsoft.com/office/drawing/2014/main" id="{EF087B1B-7B33-4495-BBBD-1DF8C6F0000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483768" y="1744880"/>
                <a:ext cx="936104" cy="936104"/>
              </a:xfrm>
              <a:prstGeom prst="rect">
                <a:avLst/>
              </a:prstGeom>
            </p:spPr>
          </p:pic>
          <p:pic>
            <p:nvPicPr>
              <p:cNvPr id="23" name="Picture 22">
                <a:extLst>
                  <a:ext uri="{FF2B5EF4-FFF2-40B4-BE49-F238E27FC236}">
                    <a16:creationId xmlns:a16="http://schemas.microsoft.com/office/drawing/2014/main" id="{7F9C8ABD-FFC7-440A-88F0-B33FF53CE99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31127" y="1737508"/>
                <a:ext cx="952500" cy="952501"/>
              </a:xfrm>
              <a:prstGeom prst="rect">
                <a:avLst/>
              </a:prstGeom>
            </p:spPr>
          </p:pic>
          <p:pic>
            <p:nvPicPr>
              <p:cNvPr id="24" name="Picture 23">
                <a:extLst>
                  <a:ext uri="{FF2B5EF4-FFF2-40B4-BE49-F238E27FC236}">
                    <a16:creationId xmlns:a16="http://schemas.microsoft.com/office/drawing/2014/main" id="{1FA8E6BF-A56C-449B-A9B0-33269485644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44008" y="1814578"/>
                <a:ext cx="669831" cy="805408"/>
              </a:xfrm>
              <a:prstGeom prst="rect">
                <a:avLst/>
              </a:prstGeom>
            </p:spPr>
          </p:pic>
        </p:grpSp>
      </p:grpSp>
      <p:grpSp>
        <p:nvGrpSpPr>
          <p:cNvPr id="27" name="Group 26">
            <a:extLst>
              <a:ext uri="{FF2B5EF4-FFF2-40B4-BE49-F238E27FC236}">
                <a16:creationId xmlns:a16="http://schemas.microsoft.com/office/drawing/2014/main" id="{4BDA8A6E-7364-4707-A8BB-273E79DF6C1B}"/>
              </a:ext>
            </a:extLst>
          </p:cNvPr>
          <p:cNvGrpSpPr>
            <a:grpSpLocks noChangeAspect="1"/>
          </p:cNvGrpSpPr>
          <p:nvPr userDrawn="1"/>
        </p:nvGrpSpPr>
        <p:grpSpPr>
          <a:xfrm>
            <a:off x="92295" y="6153841"/>
            <a:ext cx="2494152" cy="564876"/>
            <a:chOff x="1566227" y="87948"/>
            <a:chExt cx="3496310" cy="791845"/>
          </a:xfrm>
        </p:grpSpPr>
        <p:pic>
          <p:nvPicPr>
            <p:cNvPr id="28" name="Image 3">
              <a:extLst>
                <a:ext uri="{FF2B5EF4-FFF2-40B4-BE49-F238E27FC236}">
                  <a16:creationId xmlns:a16="http://schemas.microsoft.com/office/drawing/2014/main" id="{800B7ECD-0DA9-42F9-98FC-FE74C8B035F7}"/>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29" name="Image 5">
              <a:extLst>
                <a:ext uri="{FF2B5EF4-FFF2-40B4-BE49-F238E27FC236}">
                  <a16:creationId xmlns:a16="http://schemas.microsoft.com/office/drawing/2014/main" id="{BBCDD92C-052E-41A1-8EE9-A411666F7A7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30" name="Picture 29" descr="C:\Users\Hugo Rainey\Documents\COMBO Project\Media &amp; Communications\Logos\AFD\image_galleryCAAVZY69.png">
              <a:extLst>
                <a:ext uri="{FF2B5EF4-FFF2-40B4-BE49-F238E27FC236}">
                  <a16:creationId xmlns:a16="http://schemas.microsoft.com/office/drawing/2014/main" id="{C3544411-068D-4222-B208-DB44E221D440}"/>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Tree>
    <p:extLst>
      <p:ext uri="{BB962C8B-B14F-4D97-AF65-F5344CB8AC3E}">
        <p14:creationId xmlns:p14="http://schemas.microsoft.com/office/powerpoint/2010/main" val="119008471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hyperlink" Target="https://www.cbd.int/doc/nbsap/nbsap-status.doc"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1.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hyperlink" Target="https://sustainabledevelopment.un.org/post2015/transformingourworld"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0.pn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6.jpeg"/><Relationship Id="rId5" Type="http://schemas.openxmlformats.org/officeDocument/2006/relationships/image" Target="../media/image20.pn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20.pn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8.jp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hyperlink" Target="https://www.cbd.int/decision/cop/?id=12268" TargetMode="External"/><Relationship Id="rId5" Type="http://schemas.openxmlformats.org/officeDocument/2006/relationships/image" Target="../media/image20.png"/><Relationship Id="rId4" Type="http://schemas.openxmlformats.org/officeDocument/2006/relationships/image" Target="../media/image19.jp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 y="787843"/>
            <a:ext cx="12744450" cy="6174931"/>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717319" y="1435375"/>
            <a:ext cx="7103206" cy="4154984"/>
          </a:xfrm>
          <a:prstGeom prst="rect">
            <a:avLst/>
          </a:prstGeom>
          <a:noFill/>
        </p:spPr>
        <p:txBody>
          <a:bodyPr wrap="square" rtlCol="0">
            <a:spAutoFit/>
          </a:bodyPr>
          <a:lstStyle/>
          <a:p>
            <a:pPr algn="ctr" defTabSz="768111"/>
            <a:r>
              <a:rPr lang="en-GB" sz="2400" dirty="0">
                <a:latin typeface="Calibri" panose="020F0502020204030204" pitchFamily="34" charset="0"/>
              </a:rPr>
              <a:t>Training Modules for Applying the Mitigation Hierarchy: </a:t>
            </a:r>
          </a:p>
          <a:p>
            <a:pPr algn="ctr" defTabSz="768111"/>
            <a:r>
              <a:rPr lang="en-GB" sz="2400" dirty="0">
                <a:latin typeface="Calibri" panose="020F0502020204030204" pitchFamily="34" charset="0"/>
              </a:rPr>
              <a:t>Planning Policy and Projects for No Net Loss or a Net Gain of Biodiversity</a:t>
            </a:r>
          </a:p>
          <a:p>
            <a:pPr algn="ctr" defTabSz="768111"/>
            <a:endParaRPr lang="fr-FR" sz="2400" b="1" dirty="0">
              <a:latin typeface="Calibri" panose="020F0502020204030204" pitchFamily="34" charset="0"/>
            </a:endParaRPr>
          </a:p>
          <a:p>
            <a:pPr algn="ctr" defTabSz="768111"/>
            <a:r>
              <a:rPr lang="fr-FR" sz="2800" b="1" dirty="0" smtClean="0">
                <a:solidFill>
                  <a:schemeClr val="bg1"/>
                </a:solidFill>
                <a:latin typeface="Calibri" panose="020F0502020204030204" pitchFamily="34" charset="0"/>
              </a:rPr>
              <a:t>Module 2</a:t>
            </a:r>
          </a:p>
          <a:p>
            <a:pPr algn="ctr" defTabSz="768111"/>
            <a:r>
              <a:rPr lang="fr-FR" sz="2800" b="1" dirty="0" err="1" smtClean="0">
                <a:solidFill>
                  <a:schemeClr val="bg1"/>
                </a:solidFill>
                <a:latin typeface="Calibri" panose="020F0502020204030204" pitchFamily="34" charset="0"/>
              </a:rPr>
              <a:t>Sustainable</a:t>
            </a:r>
            <a:r>
              <a:rPr lang="fr-FR" sz="2800" b="1" dirty="0" smtClean="0">
                <a:solidFill>
                  <a:schemeClr val="bg1"/>
                </a:solidFill>
                <a:latin typeface="Calibri" panose="020F0502020204030204" pitchFamily="34" charset="0"/>
              </a:rPr>
              <a:t> </a:t>
            </a:r>
            <a:r>
              <a:rPr lang="fr-FR" sz="2800" b="1" dirty="0" err="1">
                <a:solidFill>
                  <a:schemeClr val="bg1"/>
                </a:solidFill>
                <a:latin typeface="Calibri" panose="020F0502020204030204" pitchFamily="34" charset="0"/>
              </a:rPr>
              <a:t>Development</a:t>
            </a:r>
            <a:r>
              <a:rPr lang="fr-FR" sz="2800" b="1" dirty="0">
                <a:solidFill>
                  <a:schemeClr val="bg1"/>
                </a:solidFill>
                <a:latin typeface="Calibri" panose="020F0502020204030204" pitchFamily="34" charset="0"/>
              </a:rPr>
              <a:t>:</a:t>
            </a:r>
          </a:p>
          <a:p>
            <a:pPr algn="ctr" defTabSz="768111"/>
            <a:r>
              <a:rPr lang="en-US" sz="2800" b="1" dirty="0">
                <a:solidFill>
                  <a:schemeClr val="bg1"/>
                </a:solidFill>
                <a:latin typeface="Calibri" panose="020F0502020204030204" pitchFamily="34" charset="0"/>
              </a:rPr>
              <a:t>How to reconcile environment and development objectives, </a:t>
            </a:r>
          </a:p>
          <a:p>
            <a:pPr algn="ctr" defTabSz="768111"/>
            <a:r>
              <a:rPr lang="en-US" sz="2800" b="1" dirty="0">
                <a:solidFill>
                  <a:schemeClr val="bg1"/>
                </a:solidFill>
                <a:latin typeface="Calibri" panose="020F0502020204030204" pitchFamily="34" charset="0"/>
              </a:rPr>
              <a:t>set goals and prepare baselines.</a:t>
            </a:r>
          </a:p>
          <a:p>
            <a:pPr algn="ctr" defTabSz="768111"/>
            <a:endParaRPr lang="fr-FR" sz="2800" b="1" dirty="0">
              <a:latin typeface="Calibri" panose="020F0502020204030204" pitchFamily="34" charset="0"/>
            </a:endParaRPr>
          </a:p>
        </p:txBody>
      </p:sp>
      <p:grpSp>
        <p:nvGrpSpPr>
          <p:cNvPr id="12" name="Group 11"/>
          <p:cNvGrpSpPr>
            <a:grpSpLocks noChangeAspect="1"/>
          </p:cNvGrpSpPr>
          <p:nvPr/>
        </p:nvGrpSpPr>
        <p:grpSpPr>
          <a:xfrm>
            <a:off x="8795631" y="6008184"/>
            <a:ext cx="3271941" cy="741030"/>
            <a:chOff x="1566227" y="87948"/>
            <a:chExt cx="3496310" cy="791845"/>
          </a:xfrm>
        </p:grpSpPr>
        <p:pic>
          <p:nvPicPr>
            <p:cNvPr id="13" name="Image 3"/>
            <p:cNvPicPr>
              <a:picLocks noChangeAspect="1"/>
            </p:cNvPicPr>
            <p:nvPr/>
          </p:nvPicPr>
          <p:blipFill rotWithShape="1">
            <a:blip r:embed="rId3">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14"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15" name="Picture 14" descr="C:\Users\Hugo Rainey\Documents\COMBO Project\Media &amp; Communications\Logos\AFD\image_galleryCAAVZY69.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
        <p:nvSpPr>
          <p:cNvPr id="17" name="TextBox 16"/>
          <p:cNvSpPr txBox="1"/>
          <p:nvPr/>
        </p:nvSpPr>
        <p:spPr>
          <a:xfrm>
            <a:off x="1643825" y="141513"/>
            <a:ext cx="8338375" cy="646331"/>
          </a:xfrm>
          <a:prstGeom prst="rect">
            <a:avLst/>
          </a:prstGeom>
          <a:noFill/>
        </p:spPr>
        <p:txBody>
          <a:bodyPr wrap="square" rtlCol="0">
            <a:spAutoFit/>
          </a:bodyPr>
          <a:lstStyle/>
          <a:p>
            <a:pPr algn="ctr" defTabSz="768111"/>
            <a:r>
              <a:rPr lang="fr-FR" sz="3600" b="1" dirty="0" smtClean="0">
                <a:solidFill>
                  <a:schemeClr val="bg1"/>
                </a:solidFill>
                <a:latin typeface="Calibri" panose="020F0502020204030204" pitchFamily="34" charset="0"/>
              </a:rPr>
              <a:t>Module 2 – </a:t>
            </a:r>
            <a:r>
              <a:rPr lang="fr-FR" sz="3600" b="1" dirty="0" err="1" smtClean="0">
                <a:solidFill>
                  <a:schemeClr val="bg1"/>
                </a:solidFill>
                <a:latin typeface="Calibri" panose="020F0502020204030204" pitchFamily="34" charset="0"/>
              </a:rPr>
              <a:t>Sustainable</a:t>
            </a:r>
            <a:r>
              <a:rPr lang="fr-FR" sz="3600" b="1" dirty="0" smtClean="0">
                <a:solidFill>
                  <a:schemeClr val="bg1"/>
                </a:solidFill>
                <a:latin typeface="Calibri" panose="020F0502020204030204" pitchFamily="34" charset="0"/>
              </a:rPr>
              <a:t> </a:t>
            </a:r>
            <a:r>
              <a:rPr lang="fr-FR" sz="3600" b="1" dirty="0" err="1" smtClean="0">
                <a:solidFill>
                  <a:schemeClr val="bg1"/>
                </a:solidFill>
                <a:latin typeface="Calibri" panose="020F0502020204030204" pitchFamily="34" charset="0"/>
              </a:rPr>
              <a:t>Development</a:t>
            </a:r>
            <a:r>
              <a:rPr lang="fr-FR" sz="3600" b="1" dirty="0" smtClean="0">
                <a:solidFill>
                  <a:schemeClr val="bg1"/>
                </a:solidFill>
                <a:latin typeface="Calibri" panose="020F0502020204030204" pitchFamily="34" charset="0"/>
              </a:rPr>
              <a:t> </a:t>
            </a:r>
            <a:endParaRPr lang="pt-PT" sz="3600" b="1" dirty="0">
              <a:solidFill>
                <a:schemeClr val="bg1"/>
              </a:solidFill>
              <a:latin typeface="Calibri" panose="020F0502020204030204" pitchFamily="34" charset="0"/>
            </a:endParaRPr>
          </a:p>
        </p:txBody>
      </p:sp>
      <p:pic>
        <p:nvPicPr>
          <p:cNvPr id="18" name="Picture 1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110" y="1652429"/>
            <a:ext cx="3708224" cy="3708224"/>
          </a:xfrm>
          <a:prstGeom prst="rect">
            <a:avLst/>
          </a:prstGeom>
          <a:ln>
            <a:noFill/>
          </a:ln>
        </p:spPr>
      </p:pic>
    </p:spTree>
    <p:extLst>
      <p:ext uri="{BB962C8B-B14F-4D97-AF65-F5344CB8AC3E}">
        <p14:creationId xmlns:p14="http://schemas.microsoft.com/office/powerpoint/2010/main" val="2997199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6"/>
          <p:cNvSpPr/>
          <p:nvPr/>
        </p:nvSpPr>
        <p:spPr>
          <a:xfrm>
            <a:off x="53266" y="5795800"/>
            <a:ext cx="2546253" cy="970671"/>
          </a:xfrm>
          <a:prstGeom prst="rect">
            <a:avLst/>
          </a:prstGeom>
          <a:solidFill>
            <a:schemeClr val="lt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kern="0">
              <a:solidFill>
                <a:srgbClr val="FFFFFF"/>
              </a:solidFill>
              <a:latin typeface="Calibri"/>
              <a:ea typeface="Calibri"/>
              <a:cs typeface="Calibri"/>
              <a:sym typeface="Calibri"/>
            </a:endParaRPr>
          </a:p>
        </p:txBody>
      </p:sp>
      <p:grpSp>
        <p:nvGrpSpPr>
          <p:cNvPr id="308" name="Google Shape;308;p36"/>
          <p:cNvGrpSpPr/>
          <p:nvPr/>
        </p:nvGrpSpPr>
        <p:grpSpPr>
          <a:xfrm>
            <a:off x="8795631" y="6008184"/>
            <a:ext cx="3271941" cy="741030"/>
            <a:chOff x="1566227" y="87948"/>
            <a:chExt cx="3496310" cy="791845"/>
          </a:xfrm>
        </p:grpSpPr>
        <p:pic>
          <p:nvPicPr>
            <p:cNvPr id="309" name="Google Shape;309;p36"/>
            <p:cNvPicPr preferRelativeResize="0"/>
            <p:nvPr/>
          </p:nvPicPr>
          <p:blipFill rotWithShape="1">
            <a:blip r:embed="rId3">
              <a:alphaModFix/>
            </a:blip>
            <a:srcRect/>
            <a:stretch/>
          </p:blipFill>
          <p:spPr>
            <a:xfrm>
              <a:off x="3165157" y="120968"/>
              <a:ext cx="581025" cy="719455"/>
            </a:xfrm>
            <a:prstGeom prst="rect">
              <a:avLst/>
            </a:prstGeom>
            <a:noFill/>
            <a:ln>
              <a:noFill/>
            </a:ln>
          </p:spPr>
        </p:pic>
        <p:pic>
          <p:nvPicPr>
            <p:cNvPr id="310" name="Google Shape;310;p36"/>
            <p:cNvPicPr preferRelativeResize="0"/>
            <p:nvPr/>
          </p:nvPicPr>
          <p:blipFill rotWithShape="1">
            <a:blip r:embed="rId4">
              <a:alphaModFix/>
            </a:blip>
            <a:srcRect/>
            <a:stretch/>
          </p:blipFill>
          <p:spPr>
            <a:xfrm>
              <a:off x="3904932" y="122238"/>
              <a:ext cx="1157605" cy="647700"/>
            </a:xfrm>
            <a:prstGeom prst="rect">
              <a:avLst/>
            </a:prstGeom>
            <a:noFill/>
            <a:ln>
              <a:noFill/>
            </a:ln>
          </p:spPr>
        </p:pic>
        <p:pic>
          <p:nvPicPr>
            <p:cNvPr id="311" name="Google Shape;311;p36" descr="C:\Users\Hugo Rainey\Documents\COMBO Project\Media &amp; Communications\Logos\AFD\image_galleryCAAVZY69.png"/>
            <p:cNvPicPr preferRelativeResize="0"/>
            <p:nvPr/>
          </p:nvPicPr>
          <p:blipFill rotWithShape="1">
            <a:blip r:embed="rId5">
              <a:alphaModFix/>
            </a:blip>
            <a:srcRect/>
            <a:stretch/>
          </p:blipFill>
          <p:spPr>
            <a:xfrm>
              <a:off x="1566227" y="87948"/>
              <a:ext cx="1582420" cy="791845"/>
            </a:xfrm>
            <a:prstGeom prst="rect">
              <a:avLst/>
            </a:prstGeom>
            <a:noFill/>
            <a:ln>
              <a:noFill/>
            </a:ln>
          </p:spPr>
        </p:pic>
      </p:grpSp>
      <p:sp>
        <p:nvSpPr>
          <p:cNvPr id="312" name="Google Shape;312;p36"/>
          <p:cNvSpPr txBox="1"/>
          <p:nvPr/>
        </p:nvSpPr>
        <p:spPr>
          <a:xfrm>
            <a:off x="819150" y="57150"/>
            <a:ext cx="9297973" cy="580413"/>
          </a:xfrm>
          <a:prstGeom prst="rect">
            <a:avLst/>
          </a:prstGeom>
          <a:noFill/>
          <a:ln>
            <a:noFill/>
          </a:ln>
        </p:spPr>
        <p:txBody>
          <a:bodyPr spcFirstLastPara="1" wrap="square" lIns="91425" tIns="45700" rIns="91425" bIns="45700" anchor="t" anchorCtr="0">
            <a:noAutofit/>
          </a:bodyPr>
          <a:lstStyle/>
          <a:p>
            <a:pPr algn="ctr" defTabSz="914400">
              <a:buClr>
                <a:srgbClr val="000000"/>
              </a:buClr>
              <a:buFont typeface="Arial"/>
              <a:buNone/>
            </a:pPr>
            <a:r>
              <a:rPr lang="fr-FR" sz="3600" kern="0" dirty="0">
                <a:solidFill>
                  <a:srgbClr val="FFFFFF"/>
                </a:solidFill>
                <a:latin typeface="Calibri"/>
                <a:ea typeface="Calibri"/>
                <a:cs typeface="Calibri"/>
                <a:sym typeface="Calibri"/>
              </a:rPr>
              <a:t>National </a:t>
            </a:r>
            <a:r>
              <a:rPr lang="fr-FR" sz="3600" kern="0" dirty="0" err="1">
                <a:solidFill>
                  <a:srgbClr val="FFFFFF"/>
                </a:solidFill>
                <a:latin typeface="Calibri"/>
                <a:ea typeface="Calibri"/>
                <a:cs typeface="Calibri"/>
                <a:sym typeface="Calibri"/>
              </a:rPr>
              <a:t>policy</a:t>
            </a:r>
            <a:r>
              <a:rPr lang="fr-FR" sz="3600" kern="0" dirty="0">
                <a:solidFill>
                  <a:srgbClr val="FFFFFF"/>
                </a:solidFill>
                <a:latin typeface="Calibri"/>
                <a:ea typeface="Calibri"/>
                <a:cs typeface="Calibri"/>
                <a:sym typeface="Calibri"/>
              </a:rPr>
              <a:t> </a:t>
            </a:r>
            <a:r>
              <a:rPr lang="fr-FR" sz="3600" kern="0" dirty="0" err="1">
                <a:solidFill>
                  <a:srgbClr val="FFFFFF"/>
                </a:solidFill>
                <a:latin typeface="Calibri"/>
                <a:ea typeface="Calibri"/>
                <a:cs typeface="Calibri"/>
                <a:sym typeface="Calibri"/>
              </a:rPr>
              <a:t>that</a:t>
            </a:r>
            <a:r>
              <a:rPr lang="fr-FR" sz="3600" kern="0" dirty="0">
                <a:solidFill>
                  <a:srgbClr val="FFFFFF"/>
                </a:solidFill>
                <a:latin typeface="Calibri"/>
                <a:ea typeface="Calibri"/>
                <a:cs typeface="Calibri"/>
                <a:sym typeface="Calibri"/>
              </a:rPr>
              <a:t> sets conservation goals</a:t>
            </a:r>
            <a:endParaRPr sz="3600" kern="0" dirty="0">
              <a:solidFill>
                <a:srgbClr val="FFFFFF"/>
              </a:solidFill>
              <a:latin typeface="Calibri"/>
              <a:ea typeface="Calibri"/>
              <a:cs typeface="Calibri"/>
              <a:sym typeface="Calibri"/>
            </a:endParaRPr>
          </a:p>
        </p:txBody>
      </p:sp>
      <p:sp>
        <p:nvSpPr>
          <p:cNvPr id="11" name="Google Shape;313;p36"/>
          <p:cNvSpPr/>
          <p:nvPr/>
        </p:nvSpPr>
        <p:spPr>
          <a:xfrm>
            <a:off x="481386" y="1063554"/>
            <a:ext cx="10924013" cy="5582855"/>
          </a:xfrm>
          <a:prstGeom prst="rect">
            <a:avLst/>
          </a:prstGeom>
          <a:noFill/>
          <a:ln>
            <a:noFill/>
          </a:ln>
        </p:spPr>
        <p:txBody>
          <a:bodyPr spcFirstLastPara="1" wrap="square" lIns="91425" tIns="45700" rIns="91425" bIns="45700" anchor="t" anchorCtr="0">
            <a:noAutofit/>
          </a:bodyPr>
          <a:lstStyle/>
          <a:p>
            <a:r>
              <a:rPr lang="en-US" sz="2200" dirty="0"/>
              <a:t>Countries generally have a variety of laws and policies relevant to biodiversity.  These include:  </a:t>
            </a:r>
            <a:r>
              <a:rPr lang="en-US" sz="2200" i="1" dirty="0">
                <a:solidFill>
                  <a:srgbClr val="0070C0"/>
                </a:solidFill>
              </a:rPr>
              <a:t>EIA, conservation law including protected area legislation, planning regulations, sectoral policies (</a:t>
            </a:r>
            <a:r>
              <a:rPr lang="en-US" sz="2200" i="1" dirty="0" err="1">
                <a:solidFill>
                  <a:srgbClr val="0070C0"/>
                </a:solidFill>
              </a:rPr>
              <a:t>eg</a:t>
            </a:r>
            <a:r>
              <a:rPr lang="en-US" sz="2200" i="1" dirty="0">
                <a:solidFill>
                  <a:srgbClr val="0070C0"/>
                </a:solidFill>
              </a:rPr>
              <a:t> mining, oil and gas, forestry, fisheries), fiscal policies, liability regimes, land tenure, indigenous peoples’ rights, SEA, land-use plans, and economic incentives</a:t>
            </a:r>
            <a:r>
              <a:rPr lang="en-US" sz="2200" dirty="0">
                <a:solidFill>
                  <a:srgbClr val="0070C0"/>
                </a:solidFill>
              </a:rPr>
              <a:t>.  </a:t>
            </a:r>
          </a:p>
          <a:p>
            <a:endParaRPr lang="en-US" sz="1000" dirty="0"/>
          </a:p>
          <a:p>
            <a:r>
              <a:rPr lang="en-US" sz="2200" dirty="0"/>
              <a:t>Some set objectives and targets for biodiversity conservation. NBSAPs often pull these together:</a:t>
            </a:r>
          </a:p>
          <a:p>
            <a:endParaRPr lang="en-US" sz="1000" dirty="0"/>
          </a:p>
          <a:p>
            <a:r>
              <a:rPr lang="en-US" sz="2200" b="1" dirty="0"/>
              <a:t>National Biodiversity Strategies and Action Plans (NBSAPs)</a:t>
            </a:r>
            <a:endParaRPr lang="en-US" sz="2200" dirty="0"/>
          </a:p>
          <a:p>
            <a:endParaRPr lang="en-US" sz="1000" dirty="0"/>
          </a:p>
          <a:p>
            <a:pPr marL="342900" indent="-342900">
              <a:buFont typeface="Arial" panose="020B0604020202020204" pitchFamily="34" charset="0"/>
              <a:buChar char="•"/>
            </a:pPr>
            <a:r>
              <a:rPr lang="en-US" sz="2200" dirty="0"/>
              <a:t>The CBD requires parties to develop national strategies, plans or </a:t>
            </a:r>
            <a:r>
              <a:rPr lang="en-US" sz="2200" dirty="0" err="1"/>
              <a:t>programmes</a:t>
            </a:r>
            <a:r>
              <a:rPr lang="en-US" sz="2200" dirty="0"/>
              <a:t> for the implementation of the Convention at the national level.</a:t>
            </a:r>
          </a:p>
          <a:p>
            <a:pPr marL="342900" indent="-342900">
              <a:buFont typeface="Arial" panose="020B0604020202020204" pitchFamily="34" charset="0"/>
              <a:buChar char="•"/>
            </a:pPr>
            <a:r>
              <a:rPr lang="en-US" sz="2200" dirty="0"/>
              <a:t>NBSAPs are integrated, </a:t>
            </a:r>
            <a:r>
              <a:rPr lang="en-US" sz="2200" dirty="0" err="1"/>
              <a:t>multisectoral</a:t>
            </a:r>
            <a:r>
              <a:rPr lang="en-US" sz="2200" dirty="0"/>
              <a:t>, participatory instruments for national biodiversity planning and conservation.</a:t>
            </a:r>
          </a:p>
          <a:p>
            <a:pPr marL="342900" indent="-342900">
              <a:buFont typeface="Arial" panose="020B0604020202020204" pitchFamily="34" charset="0"/>
              <a:buChar char="•"/>
            </a:pPr>
            <a:r>
              <a:rPr lang="en-US" sz="2200" dirty="0"/>
              <a:t>They are intended</a:t>
            </a:r>
            <a:r>
              <a:rPr lang="en-US" sz="2200" dirty="0">
                <a:solidFill>
                  <a:srgbClr val="7030A0"/>
                </a:solidFill>
              </a:rPr>
              <a:t> to identify and prioritize national targets in line with the Aichi Biodiversity Targets and the actions required to meet those targets.</a:t>
            </a:r>
            <a:endParaRPr lang="en-US" sz="2200" dirty="0"/>
          </a:p>
          <a:p>
            <a:pPr marL="342900" indent="-342900">
              <a:buFont typeface="Arial" panose="020B0604020202020204" pitchFamily="34" charset="0"/>
              <a:buChar char="•"/>
            </a:pPr>
            <a:r>
              <a:rPr lang="en-US" sz="2200" dirty="0"/>
              <a:t>To date, </a:t>
            </a:r>
            <a:r>
              <a:rPr lang="en-US" sz="2200" dirty="0">
                <a:hlinkClick r:id="rId6"/>
              </a:rPr>
              <a:t>190 of 196 (97%) Parties</a:t>
            </a:r>
            <a:r>
              <a:rPr lang="en-US" sz="2200" dirty="0"/>
              <a:t> have developed </a:t>
            </a:r>
            <a:r>
              <a:rPr lang="en-US" sz="2200" i="1" dirty="0"/>
              <a:t>at least one</a:t>
            </a:r>
            <a:r>
              <a:rPr lang="en-US" sz="2200" dirty="0"/>
              <a:t> NBSAP.</a:t>
            </a:r>
          </a:p>
        </p:txBody>
      </p:sp>
    </p:spTree>
    <p:extLst>
      <p:ext uri="{BB962C8B-B14F-4D97-AF65-F5344CB8AC3E}">
        <p14:creationId xmlns:p14="http://schemas.microsoft.com/office/powerpoint/2010/main" val="215538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5800" y="1253331"/>
            <a:ext cx="7789050" cy="4351338"/>
          </a:xfrm>
        </p:spPr>
        <p:txBody>
          <a:bodyPr>
            <a:normAutofit fontScale="92500" lnSpcReduction="10000"/>
          </a:bodyPr>
          <a:lstStyle/>
          <a:p>
            <a:r>
              <a:rPr lang="en-US" dirty="0"/>
              <a:t>It’s important to set outcomes-based targets for biodiversity to underpin broader sustainable development goals and commitments</a:t>
            </a:r>
          </a:p>
          <a:p>
            <a:r>
              <a:rPr lang="en-US" dirty="0"/>
              <a:t>Targets should:</a:t>
            </a:r>
          </a:p>
          <a:p>
            <a:pPr lvl="1"/>
            <a:r>
              <a:rPr lang="en-US" b="1" dirty="0">
                <a:solidFill>
                  <a:schemeClr val="accent6"/>
                </a:solidFill>
              </a:rPr>
              <a:t>Define the desired state of biodiversity across a country or jurisdiction </a:t>
            </a:r>
          </a:p>
          <a:p>
            <a:pPr lvl="1"/>
            <a:r>
              <a:rPr lang="en-US" b="1" dirty="0">
                <a:solidFill>
                  <a:schemeClr val="accent6"/>
                </a:solidFill>
              </a:rPr>
              <a:t>Be science-based</a:t>
            </a:r>
          </a:p>
          <a:p>
            <a:pPr lvl="1"/>
            <a:r>
              <a:rPr lang="en-US" b="1" dirty="0">
                <a:solidFill>
                  <a:schemeClr val="accent6"/>
                </a:solidFill>
              </a:rPr>
              <a:t>Be measurable</a:t>
            </a:r>
          </a:p>
          <a:p>
            <a:r>
              <a:rPr lang="en-US" dirty="0"/>
              <a:t>Such targets already exist in many instances (e.g. for species or ecosystems)</a:t>
            </a:r>
          </a:p>
          <a:p>
            <a:r>
              <a:rPr lang="en-US" dirty="0"/>
              <a:t> Mitigation policy should align with such biodiversity targets. </a:t>
            </a:r>
          </a:p>
        </p:txBody>
      </p:sp>
      <p:sp>
        <p:nvSpPr>
          <p:cNvPr id="5" name="Google Shape;312;p36"/>
          <p:cNvSpPr txBox="1"/>
          <p:nvPr/>
        </p:nvSpPr>
        <p:spPr>
          <a:xfrm>
            <a:off x="819151" y="57150"/>
            <a:ext cx="9256028" cy="538468"/>
          </a:xfrm>
          <a:prstGeom prst="rect">
            <a:avLst/>
          </a:prstGeom>
          <a:noFill/>
          <a:ln>
            <a:noFill/>
          </a:ln>
        </p:spPr>
        <p:txBody>
          <a:bodyPr spcFirstLastPara="1" wrap="square" lIns="91425" tIns="45700" rIns="91425" bIns="45700" anchor="t" anchorCtr="0">
            <a:noAutofit/>
          </a:bodyPr>
          <a:lstStyle/>
          <a:p>
            <a:pPr algn="ctr" defTabSz="914400">
              <a:buClr>
                <a:srgbClr val="000000"/>
              </a:buClr>
              <a:buFont typeface="Arial"/>
              <a:buNone/>
            </a:pPr>
            <a:r>
              <a:rPr lang="fr-FR" sz="3600" kern="0" dirty="0" err="1">
                <a:solidFill>
                  <a:srgbClr val="FFFFFF"/>
                </a:solidFill>
                <a:latin typeface="Calibri"/>
                <a:ea typeface="Calibri"/>
                <a:cs typeface="Calibri"/>
                <a:sym typeface="Calibri"/>
              </a:rPr>
              <a:t>Biodiversity</a:t>
            </a:r>
            <a:r>
              <a:rPr lang="fr-FR" sz="3600" kern="0" dirty="0">
                <a:solidFill>
                  <a:srgbClr val="FFFFFF"/>
                </a:solidFill>
                <a:latin typeface="Calibri"/>
                <a:ea typeface="Calibri"/>
                <a:cs typeface="Calibri"/>
                <a:sym typeface="Calibri"/>
              </a:rPr>
              <a:t> </a:t>
            </a:r>
            <a:r>
              <a:rPr lang="fr-FR" sz="3600" kern="0" dirty="0" err="1">
                <a:solidFill>
                  <a:srgbClr val="FFFFFF"/>
                </a:solidFill>
                <a:latin typeface="Calibri"/>
                <a:ea typeface="Calibri"/>
                <a:cs typeface="Calibri"/>
                <a:sym typeface="Calibri"/>
              </a:rPr>
              <a:t>targets</a:t>
            </a:r>
            <a:endParaRPr sz="3600" kern="0" dirty="0">
              <a:solidFill>
                <a:srgbClr val="FFFFFF"/>
              </a:solidFill>
              <a:latin typeface="Calibri"/>
              <a:ea typeface="Calibri"/>
              <a:cs typeface="Calibri"/>
              <a:sym typeface="Calibri"/>
            </a:endParaRPr>
          </a:p>
        </p:txBody>
      </p:sp>
      <p:pic>
        <p:nvPicPr>
          <p:cNvPr id="6" name="Google Shape;448;p29"/>
          <p:cNvPicPr preferRelativeResize="0"/>
          <p:nvPr/>
        </p:nvPicPr>
        <p:blipFill rotWithShape="1">
          <a:blip r:embed="rId3">
            <a:alphaModFix/>
          </a:blip>
          <a:srcRect/>
          <a:stretch/>
        </p:blipFill>
        <p:spPr>
          <a:xfrm>
            <a:off x="8657431" y="950640"/>
            <a:ext cx="2763838" cy="5791200"/>
          </a:xfrm>
          <a:prstGeom prst="rect">
            <a:avLst/>
          </a:prstGeom>
          <a:noFill/>
          <a:ln>
            <a:noFill/>
          </a:ln>
        </p:spPr>
      </p:pic>
    </p:spTree>
    <p:extLst>
      <p:ext uri="{BB962C8B-B14F-4D97-AF65-F5344CB8AC3E}">
        <p14:creationId xmlns:p14="http://schemas.microsoft.com/office/powerpoint/2010/main" val="1257574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1251285" y="-36123"/>
            <a:ext cx="8734926" cy="867930"/>
          </a:xfrm>
          <a:prstGeom prst="rect">
            <a:avLst/>
          </a:prstGeom>
          <a:noFill/>
          <a:ln w="9525">
            <a:noFill/>
            <a:miter lim="800000"/>
            <a:headEnd/>
            <a:tailEnd/>
          </a:ln>
        </p:spPr>
        <p:txBody>
          <a:bodyPr wrap="square">
            <a:spAutoFit/>
          </a:bodyPr>
          <a:lstStyle>
            <a:defPPr>
              <a:defRPr lang="en-US"/>
            </a:defPPr>
            <a:lvl1pPr marR="0" lvl="0" indent="0" algn="ctr" fontAlgn="auto">
              <a:lnSpc>
                <a:spcPct val="90000"/>
              </a:lnSpc>
              <a:spcBef>
                <a:spcPts val="0"/>
              </a:spcBef>
              <a:spcAft>
                <a:spcPts val="0"/>
              </a:spcAft>
              <a:buClrTx/>
              <a:buSzTx/>
              <a:buFontTx/>
              <a:buNone/>
              <a:tabLst/>
              <a:defRPr kumimoji="0" sz="2800" i="0" u="none" strike="noStrike" kern="0" cap="none" spc="0" normalizeH="0" baseline="0">
                <a:ln>
                  <a:noFill/>
                </a:ln>
                <a:solidFill>
                  <a:prstClr val="white"/>
                </a:solidFill>
                <a:effectLst/>
                <a:uLnTx/>
                <a:uFillTx/>
                <a:latin typeface="Arial" panose="020B0604020202020204" pitchFamily="34" charset="0"/>
                <a:cs typeface="Arial" panose="020B0604020202020204" pitchFamily="34" charset="0"/>
              </a:defRPr>
            </a:lvl1pPr>
          </a:lstStyle>
          <a:p>
            <a:r>
              <a:rPr lang="en-US" b="1" dirty="0"/>
              <a:t>How to reconcile development goals with biodiversity conservation targets?</a:t>
            </a:r>
          </a:p>
        </p:txBody>
      </p:sp>
      <p:sp>
        <p:nvSpPr>
          <p:cNvPr id="10" name="Rectangle 9"/>
          <p:cNvSpPr/>
          <p:nvPr/>
        </p:nvSpPr>
        <p:spPr>
          <a:xfrm>
            <a:off x="1710430" y="1542445"/>
            <a:ext cx="8778058" cy="3016210"/>
          </a:xfrm>
          <a:prstGeom prst="rect">
            <a:avLst/>
          </a:prstGeom>
        </p:spPr>
        <p:txBody>
          <a:bodyPr wrap="square">
            <a:spAutoFit/>
          </a:bodyPr>
          <a:lstStyle/>
          <a:p>
            <a:r>
              <a:rPr lang="en-US" b="1" u="sng" dirty="0">
                <a:solidFill>
                  <a:srgbClr val="CC6600"/>
                </a:solidFill>
              </a:rPr>
              <a:t>Development - by 2050</a:t>
            </a:r>
            <a:r>
              <a:rPr lang="en-US" dirty="0">
                <a:solidFill>
                  <a:srgbClr val="CC6600"/>
                </a:solidFill>
              </a:rPr>
              <a:t>:</a:t>
            </a:r>
          </a:p>
          <a:p>
            <a:r>
              <a:rPr lang="en-US" dirty="0">
                <a:solidFill>
                  <a:srgbClr val="CC6600"/>
                </a:solidFill>
              </a:rPr>
              <a:t>Population                        33%</a:t>
            </a:r>
          </a:p>
          <a:p>
            <a:r>
              <a:rPr lang="en-US" dirty="0">
                <a:solidFill>
                  <a:srgbClr val="CC6600"/>
                </a:solidFill>
              </a:rPr>
              <a:t>Food demand                  100%</a:t>
            </a:r>
          </a:p>
          <a:p>
            <a:r>
              <a:rPr lang="en-US" dirty="0">
                <a:solidFill>
                  <a:srgbClr val="CC6600"/>
                </a:solidFill>
              </a:rPr>
              <a:t>Mining                                60%</a:t>
            </a:r>
          </a:p>
          <a:p>
            <a:r>
              <a:rPr lang="en-US" dirty="0">
                <a:solidFill>
                  <a:srgbClr val="CC6600"/>
                </a:solidFill>
              </a:rPr>
              <a:t>Energy                                80%</a:t>
            </a:r>
          </a:p>
          <a:p>
            <a:r>
              <a:rPr lang="en-US" dirty="0">
                <a:solidFill>
                  <a:srgbClr val="CC6600"/>
                </a:solidFill>
              </a:rPr>
              <a:t>Carbon emissions             ?? 50% ??</a:t>
            </a:r>
          </a:p>
          <a:p>
            <a:r>
              <a:rPr lang="en-US" dirty="0">
                <a:solidFill>
                  <a:srgbClr val="CC6600"/>
                </a:solidFill>
              </a:rPr>
              <a:t>….all bringing impacts on biodiversity</a:t>
            </a:r>
          </a:p>
          <a:p>
            <a:endParaRPr lang="en-US" dirty="0"/>
          </a:p>
          <a:p>
            <a:endParaRPr lang="en-US" dirty="0"/>
          </a:p>
          <a:p>
            <a:endParaRPr lang="en-US" sz="1000" dirty="0"/>
          </a:p>
          <a:p>
            <a:endParaRPr lang="en-US" dirty="0">
              <a:latin typeface="Arial" pitchFamily="34" charset="0"/>
              <a:cs typeface="Arial" pitchFamily="34" charset="0"/>
            </a:endParaRPr>
          </a:p>
        </p:txBody>
      </p:sp>
      <p:grpSp>
        <p:nvGrpSpPr>
          <p:cNvPr id="19" name="Group 18"/>
          <p:cNvGrpSpPr/>
          <p:nvPr/>
        </p:nvGrpSpPr>
        <p:grpSpPr>
          <a:xfrm>
            <a:off x="3791744" y="1868071"/>
            <a:ext cx="144016" cy="1322432"/>
            <a:chOff x="2195736" y="1962552"/>
            <a:chExt cx="144016" cy="1322432"/>
          </a:xfrm>
        </p:grpSpPr>
        <p:sp>
          <p:nvSpPr>
            <p:cNvPr id="14" name="Up Arrow 13"/>
            <p:cNvSpPr/>
            <p:nvPr/>
          </p:nvSpPr>
          <p:spPr>
            <a:xfrm>
              <a:off x="2195736" y="3102104"/>
              <a:ext cx="144016" cy="182880"/>
            </a:xfrm>
            <a:prstGeom prst="up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Up Arrow 14"/>
            <p:cNvSpPr/>
            <p:nvPr/>
          </p:nvSpPr>
          <p:spPr>
            <a:xfrm>
              <a:off x="2195736" y="1962552"/>
              <a:ext cx="144016" cy="182880"/>
            </a:xfrm>
            <a:prstGeom prst="up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Up Arrow 15"/>
            <p:cNvSpPr/>
            <p:nvPr/>
          </p:nvSpPr>
          <p:spPr>
            <a:xfrm>
              <a:off x="2195736" y="2250584"/>
              <a:ext cx="144016" cy="182880"/>
            </a:xfrm>
            <a:prstGeom prst="up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Up Arrow 16"/>
            <p:cNvSpPr/>
            <p:nvPr/>
          </p:nvSpPr>
          <p:spPr>
            <a:xfrm>
              <a:off x="2195736" y="2538616"/>
              <a:ext cx="144016" cy="182880"/>
            </a:xfrm>
            <a:prstGeom prst="up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Up Arrow 17"/>
            <p:cNvSpPr/>
            <p:nvPr/>
          </p:nvSpPr>
          <p:spPr>
            <a:xfrm>
              <a:off x="2195736" y="2826648"/>
              <a:ext cx="144016" cy="182880"/>
            </a:xfrm>
            <a:prstGeom prst="up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Rectangle 23"/>
          <p:cNvSpPr/>
          <p:nvPr/>
        </p:nvSpPr>
        <p:spPr>
          <a:xfrm>
            <a:off x="5631915" y="1471622"/>
            <a:ext cx="4856573" cy="2246769"/>
          </a:xfrm>
          <a:prstGeom prst="rect">
            <a:avLst/>
          </a:prstGeom>
        </p:spPr>
        <p:txBody>
          <a:bodyPr wrap="square">
            <a:spAutoFit/>
          </a:bodyPr>
          <a:lstStyle/>
          <a:p>
            <a:r>
              <a:rPr lang="en-US" b="1" u="sng" dirty="0">
                <a:solidFill>
                  <a:schemeClr val="accent6">
                    <a:lumMod val="75000"/>
                  </a:schemeClr>
                </a:solidFill>
              </a:rPr>
              <a:t>Biodiversity:</a:t>
            </a:r>
            <a:r>
              <a:rPr lang="en-US" dirty="0">
                <a:solidFill>
                  <a:schemeClr val="accent6">
                    <a:lumMod val="75000"/>
                  </a:schemeClr>
                </a:solidFill>
              </a:rPr>
              <a:t>  CBD Aichi targets – by 2020:</a:t>
            </a:r>
          </a:p>
          <a:p>
            <a:pPr lvl="1"/>
            <a:r>
              <a:rPr lang="en-US" dirty="0">
                <a:solidFill>
                  <a:schemeClr val="accent6">
                    <a:lumMod val="75000"/>
                  </a:schemeClr>
                </a:solidFill>
              </a:rPr>
              <a:t>“</a:t>
            </a:r>
            <a:r>
              <a:rPr lang="en-GB" sz="1600" dirty="0">
                <a:solidFill>
                  <a:schemeClr val="accent6">
                    <a:lumMod val="75000"/>
                  </a:schemeClr>
                </a:solidFill>
              </a:rPr>
              <a:t>At least halve and, where feasible, bring close to zero the rate of loss of natural habitats, including forests” </a:t>
            </a:r>
          </a:p>
          <a:p>
            <a:pPr lvl="1"/>
            <a:endParaRPr lang="en-GB" sz="400" dirty="0">
              <a:solidFill>
                <a:schemeClr val="accent6">
                  <a:lumMod val="75000"/>
                </a:schemeClr>
              </a:solidFill>
            </a:endParaRPr>
          </a:p>
          <a:p>
            <a:pPr lvl="1"/>
            <a:r>
              <a:rPr lang="en-GB" sz="1600" dirty="0">
                <a:solidFill>
                  <a:schemeClr val="accent6">
                    <a:lumMod val="75000"/>
                  </a:schemeClr>
                </a:solidFill>
              </a:rPr>
              <a:t>17% of terrestrial and inland water areas and 10% of marine and coastal areas protected</a:t>
            </a:r>
          </a:p>
          <a:p>
            <a:pPr lvl="1"/>
            <a:endParaRPr lang="en-GB" sz="400" dirty="0">
              <a:solidFill>
                <a:schemeClr val="accent6">
                  <a:lumMod val="75000"/>
                </a:schemeClr>
              </a:solidFill>
            </a:endParaRPr>
          </a:p>
          <a:p>
            <a:pPr lvl="1"/>
            <a:r>
              <a:rPr lang="en-GB" sz="1600" dirty="0">
                <a:solidFill>
                  <a:schemeClr val="accent6">
                    <a:lumMod val="75000"/>
                  </a:schemeClr>
                </a:solidFill>
              </a:rPr>
              <a:t>At least 15% of degraded ecosystems restored through conservation and restoration</a:t>
            </a:r>
          </a:p>
        </p:txBody>
      </p:sp>
      <p:grpSp>
        <p:nvGrpSpPr>
          <p:cNvPr id="21" name="Group 20"/>
          <p:cNvGrpSpPr/>
          <p:nvPr/>
        </p:nvGrpSpPr>
        <p:grpSpPr>
          <a:xfrm>
            <a:off x="5493556" y="1962175"/>
            <a:ext cx="458428" cy="1537320"/>
            <a:chOff x="4067944" y="1335048"/>
            <a:chExt cx="458428" cy="1537320"/>
          </a:xfrm>
        </p:grpSpPr>
        <p:pic>
          <p:nvPicPr>
            <p:cNvPr id="23" name="Picture 22" descr="http://www.cbd.int/images/aichi/48/abt-05-48.png"/>
            <p:cNvPicPr/>
            <p:nvPr/>
          </p:nvPicPr>
          <p:blipFill>
            <a:blip r:embed="rId3" cstate="print"/>
            <a:srcRect/>
            <a:stretch>
              <a:fillRect/>
            </a:stretch>
          </p:blipFill>
          <p:spPr bwMode="auto">
            <a:xfrm>
              <a:off x="4069172" y="1335048"/>
              <a:ext cx="457200" cy="457200"/>
            </a:xfrm>
            <a:prstGeom prst="rect">
              <a:avLst/>
            </a:prstGeom>
            <a:noFill/>
            <a:ln w="9525">
              <a:noFill/>
              <a:miter lim="800000"/>
              <a:headEnd/>
              <a:tailEnd/>
            </a:ln>
          </p:spPr>
        </p:pic>
        <p:pic>
          <p:nvPicPr>
            <p:cNvPr id="25" name="Picture 24" descr="http://www.cbd.int/images/aichi/48/abt-11-48.png"/>
            <p:cNvPicPr/>
            <p:nvPr/>
          </p:nvPicPr>
          <p:blipFill>
            <a:blip r:embed="rId4" cstate="print"/>
            <a:srcRect/>
            <a:stretch>
              <a:fillRect/>
            </a:stretch>
          </p:blipFill>
          <p:spPr bwMode="auto">
            <a:xfrm>
              <a:off x="4067944" y="1891680"/>
              <a:ext cx="457200" cy="457200"/>
            </a:xfrm>
            <a:prstGeom prst="rect">
              <a:avLst/>
            </a:prstGeom>
            <a:noFill/>
            <a:ln w="9525">
              <a:noFill/>
              <a:miter lim="800000"/>
              <a:headEnd/>
              <a:tailEnd/>
            </a:ln>
          </p:spPr>
        </p:pic>
        <p:pic>
          <p:nvPicPr>
            <p:cNvPr id="26" name="Picture 25" descr="http://www.cbd.int/images/aichi/48/abt-15-48.png"/>
            <p:cNvPicPr/>
            <p:nvPr/>
          </p:nvPicPr>
          <p:blipFill>
            <a:blip r:embed="rId5" cstate="print"/>
            <a:srcRect/>
            <a:stretch>
              <a:fillRect/>
            </a:stretch>
          </p:blipFill>
          <p:spPr bwMode="auto">
            <a:xfrm>
              <a:off x="4069172" y="2415168"/>
              <a:ext cx="457200" cy="457200"/>
            </a:xfrm>
            <a:prstGeom prst="rect">
              <a:avLst/>
            </a:prstGeom>
            <a:noFill/>
            <a:ln w="9525">
              <a:noFill/>
              <a:miter lim="800000"/>
              <a:headEnd/>
              <a:tailEnd/>
            </a:ln>
          </p:spPr>
        </p:pic>
      </p:grpSp>
      <p:sp>
        <p:nvSpPr>
          <p:cNvPr id="2" name="Slide Number Placeholder 1"/>
          <p:cNvSpPr>
            <a:spLocks noGrp="1"/>
          </p:cNvSpPr>
          <p:nvPr>
            <p:ph type="sldNum" sz="quarter" idx="12"/>
          </p:nvPr>
        </p:nvSpPr>
        <p:spPr/>
        <p:txBody>
          <a:bodyPr/>
          <a:lstStyle/>
          <a:p>
            <a:pPr algn="r"/>
            <a:fld id="{47AE87FF-3012-4A0A-BEF1-7570441C9250}" type="slidenum">
              <a:rPr lang="fr-FR" smtClean="0">
                <a:solidFill>
                  <a:prstClr val="black">
                    <a:tint val="75000"/>
                  </a:prstClr>
                </a:solidFill>
              </a:rPr>
              <a:pPr algn="r"/>
              <a:t>12</a:t>
            </a:fld>
            <a:endParaRPr lang="fr-FR" dirty="0">
              <a:solidFill>
                <a:prstClr val="black">
                  <a:tint val="75000"/>
                </a:prstClr>
              </a:solidFill>
            </a:endParaRPr>
          </a:p>
        </p:txBody>
      </p:sp>
      <p:sp>
        <p:nvSpPr>
          <p:cNvPr id="3" name="Right Arrow 2"/>
          <p:cNvSpPr/>
          <p:nvPr/>
        </p:nvSpPr>
        <p:spPr>
          <a:xfrm rot="2818592">
            <a:off x="3791744" y="4095750"/>
            <a:ext cx="1161256"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8781408" flipH="1">
            <a:off x="5518831" y="4082389"/>
            <a:ext cx="1161256"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 coins arrondis 3">
            <a:extLst>
              <a:ext uri="{FF2B5EF4-FFF2-40B4-BE49-F238E27FC236}">
                <a16:creationId xmlns:a16="http://schemas.microsoft.com/office/drawing/2014/main" id="{4C88D77E-671A-4B33-8421-D676E88FE435}"/>
              </a:ext>
            </a:extLst>
          </p:cNvPr>
          <p:cNvSpPr/>
          <p:nvPr/>
        </p:nvSpPr>
        <p:spPr>
          <a:xfrm>
            <a:off x="3040110" y="5027300"/>
            <a:ext cx="4529471" cy="101543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How to reconcile these? </a:t>
            </a:r>
          </a:p>
        </p:txBody>
      </p:sp>
    </p:spTree>
    <p:extLst>
      <p:ext uri="{BB962C8B-B14F-4D97-AF65-F5344CB8AC3E}">
        <p14:creationId xmlns:p14="http://schemas.microsoft.com/office/powerpoint/2010/main" val="32498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800099" y="0"/>
            <a:ext cx="9420225" cy="867930"/>
          </a:xfrm>
          <a:prstGeom prst="rect">
            <a:avLst/>
          </a:prstGeom>
          <a:noFill/>
          <a:ln w="9525">
            <a:noFill/>
            <a:miter lim="800000"/>
            <a:headEnd/>
            <a:tailEnd/>
          </a:ln>
        </p:spPr>
        <p:txBody>
          <a:bodyPr wrap="square">
            <a:spAutoFit/>
          </a:bodyPr>
          <a:lstStyle>
            <a:defPPr>
              <a:defRPr lang="en-US"/>
            </a:defPPr>
            <a:lvl1pPr marR="0" lvl="0" indent="0" algn="ctr" fontAlgn="auto">
              <a:lnSpc>
                <a:spcPct val="90000"/>
              </a:lnSpc>
              <a:spcBef>
                <a:spcPts val="0"/>
              </a:spcBef>
              <a:spcAft>
                <a:spcPts val="0"/>
              </a:spcAft>
              <a:buClrTx/>
              <a:buSzTx/>
              <a:buFontTx/>
              <a:buNone/>
              <a:tabLst/>
              <a:defRPr kumimoji="0" sz="2800" i="0" u="none" strike="noStrike" kern="0" cap="none" spc="0" normalizeH="0" baseline="0">
                <a:ln>
                  <a:noFill/>
                </a:ln>
                <a:solidFill>
                  <a:prstClr val="white"/>
                </a:solidFill>
                <a:effectLst/>
                <a:uLnTx/>
                <a:uFillTx/>
                <a:latin typeface="Arial" panose="020B0604020202020204" pitchFamily="34" charset="0"/>
                <a:cs typeface="Arial" panose="020B0604020202020204" pitchFamily="34" charset="0"/>
              </a:defRPr>
            </a:lvl1pPr>
          </a:lstStyle>
          <a:p>
            <a:r>
              <a:rPr lang="en-US" b="1" dirty="0"/>
              <a:t>How to reconcile development with </a:t>
            </a:r>
          </a:p>
          <a:p>
            <a:r>
              <a:rPr lang="en-US" b="1" dirty="0"/>
              <a:t>biodiversity conservation?</a:t>
            </a:r>
          </a:p>
        </p:txBody>
      </p:sp>
      <p:sp>
        <p:nvSpPr>
          <p:cNvPr id="5" name="Rectangle 4"/>
          <p:cNvSpPr/>
          <p:nvPr/>
        </p:nvSpPr>
        <p:spPr>
          <a:xfrm>
            <a:off x="468192" y="1054401"/>
            <a:ext cx="7632848" cy="492443"/>
          </a:xfrm>
          <a:prstGeom prst="rect">
            <a:avLst/>
          </a:prstGeom>
        </p:spPr>
        <p:txBody>
          <a:bodyPr wrap="square">
            <a:spAutoFit/>
          </a:bodyPr>
          <a:lstStyle/>
          <a:p>
            <a:pPr>
              <a:spcBef>
                <a:spcPts val="600"/>
              </a:spcBef>
            </a:pPr>
            <a:endParaRPr lang="en-US" sz="800" b="1" dirty="0">
              <a:solidFill>
                <a:srgbClr val="0033CC"/>
              </a:solidFill>
            </a:endParaRPr>
          </a:p>
          <a:p>
            <a:endParaRPr lang="en-US" b="1" u="sng" dirty="0"/>
          </a:p>
        </p:txBody>
      </p:sp>
      <p:sp>
        <p:nvSpPr>
          <p:cNvPr id="20" name="Rectangle 19"/>
          <p:cNvSpPr/>
          <p:nvPr/>
        </p:nvSpPr>
        <p:spPr>
          <a:xfrm>
            <a:off x="558941" y="1483628"/>
            <a:ext cx="6074248" cy="3816429"/>
          </a:xfrm>
          <a:prstGeom prst="rect">
            <a:avLst/>
          </a:prstGeom>
        </p:spPr>
        <p:txBody>
          <a:bodyPr wrap="square">
            <a:spAutoFit/>
          </a:bodyPr>
          <a:lstStyle/>
          <a:p>
            <a:endParaRPr lang="en-US" sz="2400" dirty="0"/>
          </a:p>
          <a:p>
            <a:pPr marL="342900" indent="-342900">
              <a:buFont typeface="Wingdings" panose="05000000000000000000" pitchFamily="2" charset="2"/>
              <a:buChar char="Ø"/>
            </a:pPr>
            <a:r>
              <a:rPr lang="en-US" sz="2400" b="1" dirty="0">
                <a:solidFill>
                  <a:schemeClr val="accent6"/>
                </a:solidFill>
              </a:rPr>
              <a:t>Follow the ‘Mitigation hierarchy’</a:t>
            </a:r>
            <a:r>
              <a:rPr lang="en-US" sz="2400" b="1" dirty="0"/>
              <a:t> </a:t>
            </a:r>
          </a:p>
          <a:p>
            <a:r>
              <a:rPr lang="en-US" sz="2400" b="1" dirty="0"/>
              <a:t>    </a:t>
            </a:r>
            <a:endParaRPr lang="en-US" sz="3200" b="1" dirty="0"/>
          </a:p>
          <a:p>
            <a:r>
              <a:rPr lang="en-US" sz="2400" b="1" dirty="0"/>
              <a:t>     . . .  And  . . .</a:t>
            </a:r>
          </a:p>
          <a:p>
            <a:pPr marL="342900" indent="-342900">
              <a:buFont typeface="Wingdings" panose="05000000000000000000" pitchFamily="2" charset="2"/>
              <a:buChar char="Ø"/>
            </a:pPr>
            <a:endParaRPr lang="en-US" sz="3200" b="1" dirty="0"/>
          </a:p>
          <a:p>
            <a:pPr marL="342900" indent="-342900">
              <a:buFont typeface="Wingdings" panose="05000000000000000000" pitchFamily="2" charset="2"/>
              <a:buChar char="Ø"/>
            </a:pPr>
            <a:r>
              <a:rPr lang="en-US" sz="2400" b="1" dirty="0">
                <a:solidFill>
                  <a:schemeClr val="accent6"/>
                </a:solidFill>
              </a:rPr>
              <a:t>Plan land-use (and marine use) to achieve ‘Net Gain’ or ‘No Net Loss’ </a:t>
            </a:r>
            <a:r>
              <a:rPr lang="en-US" sz="2400" dirty="0"/>
              <a:t>preferably - </a:t>
            </a:r>
            <a:r>
              <a:rPr lang="en-US" sz="2400" i="1" dirty="0"/>
              <a:t>or another specific goal for biodiversity,</a:t>
            </a:r>
            <a:r>
              <a:rPr lang="en-US" sz="2400" dirty="0"/>
              <a:t> based on overarching biodiversity targets.</a:t>
            </a:r>
          </a:p>
          <a:p>
            <a:pPr marL="285750" indent="-285750">
              <a:buFont typeface="Wingdings" panose="05000000000000000000" pitchFamily="2" charset="2"/>
              <a:buChar char="Ø"/>
            </a:pPr>
            <a:endParaRPr lang="en-US" b="1" dirty="0">
              <a:solidFill>
                <a:srgbClr val="0033CC"/>
              </a:solidFill>
            </a:endParaRPr>
          </a:p>
        </p:txBody>
      </p:sp>
      <p:pic>
        <p:nvPicPr>
          <p:cNvPr id="6" name="Image 8">
            <a:extLst>
              <a:ext uri="{FF2B5EF4-FFF2-40B4-BE49-F238E27FC236}">
                <a16:creationId xmlns:a16="http://schemas.microsoft.com/office/drawing/2014/main" id="{0E2BB8FB-5346-4F3E-A695-DCBA07DDCD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25474" y="1054401"/>
            <a:ext cx="4898334" cy="5493978"/>
          </a:xfrm>
          <a:prstGeom prst="rect">
            <a:avLst/>
          </a:prstGeom>
        </p:spPr>
      </p:pic>
    </p:spTree>
    <p:extLst>
      <p:ext uri="{BB962C8B-B14F-4D97-AF65-F5344CB8AC3E}">
        <p14:creationId xmlns:p14="http://schemas.microsoft.com/office/powerpoint/2010/main" val="1691921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81622F-96FF-45BD-B9CE-9658F0CF7826}"/>
              </a:ext>
            </a:extLst>
          </p:cNvPr>
          <p:cNvSpPr/>
          <p:nvPr/>
        </p:nvSpPr>
        <p:spPr>
          <a:xfrm>
            <a:off x="-123623" y="779821"/>
            <a:ext cx="12744450" cy="617493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9DC93AF2-21EE-47B1-B05E-825E5FED2A30}"/>
              </a:ext>
            </a:extLst>
          </p:cNvPr>
          <p:cNvSpPr txBox="1">
            <a:spLocks/>
          </p:cNvSpPr>
          <p:nvPr/>
        </p:nvSpPr>
        <p:spPr>
          <a:xfrm>
            <a:off x="903286" y="0"/>
            <a:ext cx="9467557" cy="825454"/>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6000" b="0" kern="1200">
                <a:solidFill>
                  <a:schemeClr val="bg1"/>
                </a:solidFill>
                <a:latin typeface="Calibri" panose="020F0502020204030204" pitchFamily="34" charset="0"/>
                <a:ea typeface="+mj-ea"/>
                <a:cs typeface="+mj-cs"/>
              </a:defRPr>
            </a:lvl1pPr>
          </a:lstStyle>
          <a:p>
            <a:pPr algn="ctr">
              <a:defRPr/>
            </a:pPr>
            <a:r>
              <a:rPr lang="en-GB" sz="3000" b="1" dirty="0">
                <a:solidFill>
                  <a:prstClr val="white"/>
                </a:solidFill>
              </a:rPr>
              <a:t>Sustainable Development Module – Take home messages</a:t>
            </a:r>
          </a:p>
        </p:txBody>
      </p:sp>
      <p:sp>
        <p:nvSpPr>
          <p:cNvPr id="8" name="Google Shape;266;p33">
            <a:extLst>
              <a:ext uri="{FF2B5EF4-FFF2-40B4-BE49-F238E27FC236}">
                <a16:creationId xmlns:a16="http://schemas.microsoft.com/office/drawing/2014/main" id="{C89388D4-5C45-41A6-9ED0-6C248A20033D}"/>
              </a:ext>
            </a:extLst>
          </p:cNvPr>
          <p:cNvSpPr/>
          <p:nvPr/>
        </p:nvSpPr>
        <p:spPr>
          <a:xfrm>
            <a:off x="483660" y="825454"/>
            <a:ext cx="10889190" cy="4893647"/>
          </a:xfrm>
          <a:prstGeom prst="rect">
            <a:avLst/>
          </a:prstGeom>
          <a:noFill/>
          <a:ln>
            <a:noFill/>
          </a:ln>
        </p:spPr>
        <p:txBody>
          <a:bodyPr spcFirstLastPara="1" wrap="square" lIns="91425" tIns="45700" rIns="91425" bIns="45700" anchor="t" anchorCtr="0">
            <a:noAutofit/>
          </a:bodyPr>
          <a:lstStyle/>
          <a:p>
            <a:pPr marL="342900" indent="-342900">
              <a:spcBef>
                <a:spcPts val="1200"/>
              </a:spcBef>
              <a:buFont typeface="Wingdings" panose="05000000000000000000" pitchFamily="2" charset="2"/>
              <a:buChar char="Ø"/>
            </a:pPr>
            <a:r>
              <a:rPr lang="fr-FR" sz="2200" dirty="0">
                <a:latin typeface="Calibri" panose="020F0502020204030204" pitchFamily="34" charset="0"/>
                <a:cs typeface="Calibri" panose="020F0502020204030204" pitchFamily="34" charset="0"/>
              </a:rPr>
              <a:t>Countries have </a:t>
            </a:r>
            <a:r>
              <a:rPr lang="fr-FR" sz="2200" dirty="0" err="1">
                <a:latin typeface="Calibri" panose="020F0502020204030204" pitchFamily="34" charset="0"/>
                <a:cs typeface="Calibri" panose="020F0502020204030204" pitchFamily="34" charset="0"/>
              </a:rPr>
              <a:t>ambitious</a:t>
            </a:r>
            <a:r>
              <a:rPr lang="fr-FR" sz="2200" dirty="0">
                <a:latin typeface="Calibri" panose="020F0502020204030204" pitchFamily="34" charset="0"/>
                <a:cs typeface="Calibri" panose="020F0502020204030204" pitchFamily="34" charset="0"/>
              </a:rPr>
              <a:t> </a:t>
            </a:r>
            <a:r>
              <a:rPr lang="fr-FR" sz="2200" dirty="0" err="1">
                <a:latin typeface="Calibri" panose="020F0502020204030204" pitchFamily="34" charset="0"/>
                <a:cs typeface="Calibri" panose="020F0502020204030204" pitchFamily="34" charset="0"/>
              </a:rPr>
              <a:t>development</a:t>
            </a:r>
            <a:r>
              <a:rPr lang="fr-FR" sz="2200" dirty="0">
                <a:latin typeface="Calibri" panose="020F0502020204030204" pitchFamily="34" charset="0"/>
                <a:cs typeface="Calibri" panose="020F0502020204030204" pitchFamily="34" charset="0"/>
              </a:rPr>
              <a:t> plans.  For instance, reports </a:t>
            </a:r>
            <a:r>
              <a:rPr lang="fr-FR" sz="2200" dirty="0" err="1">
                <a:latin typeface="Calibri" panose="020F0502020204030204" pitchFamily="34" charset="0"/>
                <a:cs typeface="Calibri" panose="020F0502020204030204" pitchFamily="34" charset="0"/>
              </a:rPr>
              <a:t>suggest</a:t>
            </a:r>
            <a:r>
              <a:rPr lang="fr-FR" sz="2200" dirty="0">
                <a:latin typeface="Calibri" panose="020F0502020204030204" pitchFamily="34" charset="0"/>
                <a:cs typeface="Calibri" panose="020F0502020204030204" pitchFamily="34" charset="0"/>
              </a:rPr>
              <a:t> </a:t>
            </a:r>
            <a:r>
              <a:rPr lang="fr-FR" sz="2200" dirty="0" err="1">
                <a:latin typeface="Calibri" panose="020F0502020204030204" pitchFamily="34" charset="0"/>
                <a:cs typeface="Calibri" panose="020F0502020204030204" pitchFamily="34" charset="0"/>
              </a:rPr>
              <a:t>that</a:t>
            </a:r>
            <a:r>
              <a:rPr lang="fr-FR" sz="2200" dirty="0">
                <a:latin typeface="Calibri" panose="020F0502020204030204" pitchFamily="34" charset="0"/>
                <a:cs typeface="Calibri" panose="020F0502020204030204" pitchFamily="34" charset="0"/>
              </a:rPr>
              <a:t> </a:t>
            </a:r>
            <a:r>
              <a:rPr lang="fr-FR" sz="2200" dirty="0" err="1">
                <a:latin typeface="Calibri" panose="020F0502020204030204" pitchFamily="34" charset="0"/>
                <a:cs typeface="Calibri" panose="020F0502020204030204" pitchFamily="34" charset="0"/>
              </a:rPr>
              <a:t>between</a:t>
            </a:r>
            <a:r>
              <a:rPr lang="fr-FR" sz="2200" dirty="0">
                <a:latin typeface="Calibri" panose="020F0502020204030204" pitchFamily="34" charset="0"/>
                <a:cs typeface="Calibri" panose="020F0502020204030204" pitchFamily="34" charset="0"/>
              </a:rPr>
              <a:t> 2015 and 2030, US$90 trillion of </a:t>
            </a:r>
            <a:r>
              <a:rPr lang="fr-FR" sz="2200" dirty="0" err="1">
                <a:latin typeface="Calibri" panose="020F0502020204030204" pitchFamily="34" charset="0"/>
                <a:cs typeface="Calibri" panose="020F0502020204030204" pitchFamily="34" charset="0"/>
              </a:rPr>
              <a:t>investment</a:t>
            </a:r>
            <a:r>
              <a:rPr lang="fr-FR" sz="2200" dirty="0">
                <a:latin typeface="Calibri" panose="020F0502020204030204" pitchFamily="34" charset="0"/>
                <a:cs typeface="Calibri" panose="020F0502020204030204" pitchFamily="34" charset="0"/>
              </a:rPr>
              <a:t> </a:t>
            </a:r>
            <a:r>
              <a:rPr lang="fr-FR" sz="2200" dirty="0" err="1">
                <a:latin typeface="Calibri" panose="020F0502020204030204" pitchFamily="34" charset="0"/>
                <a:cs typeface="Calibri" panose="020F0502020204030204" pitchFamily="34" charset="0"/>
              </a:rPr>
              <a:t>is</a:t>
            </a:r>
            <a:r>
              <a:rPr lang="fr-FR" sz="2200" dirty="0">
                <a:latin typeface="Calibri" panose="020F0502020204030204" pitchFamily="34" charset="0"/>
                <a:cs typeface="Calibri" panose="020F0502020204030204" pitchFamily="34" charset="0"/>
              </a:rPr>
              <a:t> </a:t>
            </a:r>
            <a:r>
              <a:rPr lang="fr-FR" sz="2200" dirty="0" err="1">
                <a:latin typeface="Calibri" panose="020F0502020204030204" pitchFamily="34" charset="0"/>
                <a:cs typeface="Calibri" panose="020F0502020204030204" pitchFamily="34" charset="0"/>
              </a:rPr>
              <a:t>needed</a:t>
            </a:r>
            <a:r>
              <a:rPr lang="fr-FR" sz="2200" dirty="0">
                <a:latin typeface="Calibri" panose="020F0502020204030204" pitchFamily="34" charset="0"/>
                <a:cs typeface="Calibri" panose="020F0502020204030204" pitchFamily="34" charset="0"/>
              </a:rPr>
              <a:t> on new infrastructure for transportation, </a:t>
            </a:r>
            <a:r>
              <a:rPr lang="fr-FR" sz="2200" dirty="0" err="1">
                <a:latin typeface="Calibri" panose="020F0502020204030204" pitchFamily="34" charset="0"/>
                <a:cs typeface="Calibri" panose="020F0502020204030204" pitchFamily="34" charset="0"/>
              </a:rPr>
              <a:t>energy</a:t>
            </a:r>
            <a:r>
              <a:rPr lang="fr-FR" sz="2200" dirty="0">
                <a:latin typeface="Calibri" panose="020F0502020204030204" pitchFamily="34" charset="0"/>
                <a:cs typeface="Calibri" panose="020F0502020204030204" pitchFamily="34" charset="0"/>
              </a:rPr>
              <a:t>, utilities and </a:t>
            </a:r>
            <a:r>
              <a:rPr lang="fr-FR" sz="2200" dirty="0" err="1">
                <a:latin typeface="Calibri" panose="020F0502020204030204" pitchFamily="34" charset="0"/>
                <a:cs typeface="Calibri" panose="020F0502020204030204" pitchFamily="34" charset="0"/>
              </a:rPr>
              <a:t>other</a:t>
            </a:r>
            <a:r>
              <a:rPr lang="fr-FR" sz="2200" dirty="0">
                <a:latin typeface="Calibri" panose="020F0502020204030204" pitchFamily="34" charset="0"/>
                <a:cs typeface="Calibri" panose="020F0502020204030204" pitchFamily="34" charset="0"/>
              </a:rPr>
              <a:t> essential </a:t>
            </a:r>
            <a:r>
              <a:rPr lang="fr-FR" sz="2200" dirty="0" err="1">
                <a:latin typeface="Calibri" panose="020F0502020204030204" pitchFamily="34" charset="0"/>
                <a:cs typeface="Calibri" panose="020F0502020204030204" pitchFamily="34" charset="0"/>
              </a:rPr>
              <a:t>systems</a:t>
            </a:r>
            <a:r>
              <a:rPr lang="fr-FR" sz="2200" dirty="0">
                <a:latin typeface="Calibri" panose="020F0502020204030204" pitchFamily="34" charset="0"/>
                <a:cs typeface="Calibri" panose="020F0502020204030204" pitchFamily="34" charset="0"/>
              </a:rPr>
              <a:t>. </a:t>
            </a:r>
          </a:p>
          <a:p>
            <a:pPr marL="342900" indent="-342900">
              <a:spcBef>
                <a:spcPts val="1200"/>
              </a:spcBef>
              <a:buFont typeface="Wingdings" panose="05000000000000000000" pitchFamily="2" charset="2"/>
              <a:buChar char="Ø"/>
            </a:pPr>
            <a:r>
              <a:rPr lang="fr-FR" sz="2200" dirty="0">
                <a:latin typeface="Calibri" panose="020F0502020204030204" pitchFamily="34" charset="0"/>
                <a:cs typeface="Calibri" panose="020F0502020204030204" pitchFamily="34" charset="0"/>
              </a:rPr>
              <a:t>Countries have </a:t>
            </a:r>
            <a:r>
              <a:rPr lang="fr-FR" sz="2200" dirty="0" err="1">
                <a:latin typeface="Calibri" panose="020F0502020204030204" pitchFamily="34" charset="0"/>
                <a:cs typeface="Calibri" panose="020F0502020204030204" pitchFamily="34" charset="0"/>
              </a:rPr>
              <a:t>adopted</a:t>
            </a:r>
            <a:r>
              <a:rPr lang="fr-FR" sz="2200" dirty="0">
                <a:latin typeface="Calibri" panose="020F0502020204030204" pitchFamily="34" charset="0"/>
                <a:cs typeface="Calibri" panose="020F0502020204030204" pitchFamily="34" charset="0"/>
              </a:rPr>
              <a:t> the </a:t>
            </a:r>
            <a:r>
              <a:rPr lang="fr-FR" sz="2200" dirty="0" err="1">
                <a:latin typeface="Calibri" panose="020F0502020204030204" pitchFamily="34" charset="0"/>
                <a:cs typeface="Calibri" panose="020F0502020204030204" pitchFamily="34" charset="0"/>
              </a:rPr>
              <a:t>Sustainable</a:t>
            </a:r>
            <a:r>
              <a:rPr lang="fr-FR" sz="2200" dirty="0">
                <a:latin typeface="Calibri" panose="020F0502020204030204" pitchFamily="34" charset="0"/>
                <a:cs typeface="Calibri" panose="020F0502020204030204" pitchFamily="34" charset="0"/>
              </a:rPr>
              <a:t> </a:t>
            </a:r>
            <a:r>
              <a:rPr lang="fr-FR" sz="2200" dirty="0" err="1">
                <a:latin typeface="Calibri" panose="020F0502020204030204" pitchFamily="34" charset="0"/>
                <a:cs typeface="Calibri" panose="020F0502020204030204" pitchFamily="34" charset="0"/>
              </a:rPr>
              <a:t>Development</a:t>
            </a:r>
            <a:r>
              <a:rPr lang="fr-FR" sz="2200" dirty="0">
                <a:latin typeface="Calibri" panose="020F0502020204030204" pitchFamily="34" charset="0"/>
                <a:cs typeface="Calibri" panose="020F0502020204030204" pitchFamily="34" charset="0"/>
              </a:rPr>
              <a:t> Goals to </a:t>
            </a:r>
            <a:r>
              <a:rPr lang="fr-FR" sz="2200" dirty="0" err="1">
                <a:latin typeface="Calibri" panose="020F0502020204030204" pitchFamily="34" charset="0"/>
                <a:cs typeface="Calibri" panose="020F0502020204030204" pitchFamily="34" charset="0"/>
              </a:rPr>
              <a:t>endeavour</a:t>
            </a:r>
            <a:r>
              <a:rPr lang="fr-FR" sz="2200" dirty="0">
                <a:latin typeface="Calibri" panose="020F0502020204030204" pitchFamily="34" charset="0"/>
                <a:cs typeface="Calibri" panose="020F0502020204030204" pitchFamily="34" charset="0"/>
              </a:rPr>
              <a:t> to </a:t>
            </a:r>
            <a:r>
              <a:rPr lang="fr-FR" sz="2200" dirty="0" err="1">
                <a:latin typeface="Calibri" panose="020F0502020204030204" pitchFamily="34" charset="0"/>
                <a:cs typeface="Calibri" panose="020F0502020204030204" pitchFamily="34" charset="0"/>
              </a:rPr>
              <a:t>ensure</a:t>
            </a:r>
            <a:r>
              <a:rPr lang="fr-FR" sz="2200" dirty="0">
                <a:latin typeface="Calibri" panose="020F0502020204030204" pitchFamily="34" charset="0"/>
                <a:cs typeface="Calibri" panose="020F0502020204030204" pitchFamily="34" charset="0"/>
              </a:rPr>
              <a:t> social, </a:t>
            </a:r>
            <a:r>
              <a:rPr lang="fr-FR" sz="2200" dirty="0" err="1">
                <a:latin typeface="Calibri" panose="020F0502020204030204" pitchFamily="34" charset="0"/>
                <a:cs typeface="Calibri" panose="020F0502020204030204" pitchFamily="34" charset="0"/>
              </a:rPr>
              <a:t>environmental</a:t>
            </a:r>
            <a:r>
              <a:rPr lang="fr-FR" sz="2200" dirty="0">
                <a:latin typeface="Calibri" panose="020F0502020204030204" pitchFamily="34" charset="0"/>
                <a:cs typeface="Calibri" panose="020F0502020204030204" pitchFamily="34" charset="0"/>
              </a:rPr>
              <a:t> and </a:t>
            </a:r>
            <a:r>
              <a:rPr lang="fr-FR" sz="2200" dirty="0" err="1">
                <a:latin typeface="Calibri" panose="020F0502020204030204" pitchFamily="34" charset="0"/>
                <a:cs typeface="Calibri" panose="020F0502020204030204" pitchFamily="34" charset="0"/>
              </a:rPr>
              <a:t>economic</a:t>
            </a:r>
            <a:r>
              <a:rPr lang="fr-FR" sz="2200" dirty="0">
                <a:latin typeface="Calibri" panose="020F0502020204030204" pitchFamily="34" charset="0"/>
                <a:cs typeface="Calibri" panose="020F0502020204030204" pitchFamily="34" charset="0"/>
              </a:rPr>
              <a:t> </a:t>
            </a:r>
            <a:r>
              <a:rPr lang="fr-FR" sz="2200" dirty="0" err="1">
                <a:latin typeface="Calibri" panose="020F0502020204030204" pitchFamily="34" charset="0"/>
                <a:cs typeface="Calibri" panose="020F0502020204030204" pitchFamily="34" charset="0"/>
              </a:rPr>
              <a:t>development</a:t>
            </a:r>
            <a:r>
              <a:rPr lang="fr-FR" sz="2200" dirty="0">
                <a:latin typeface="Calibri" panose="020F0502020204030204" pitchFamily="34" charset="0"/>
                <a:cs typeface="Calibri" panose="020F0502020204030204" pitchFamily="34" charset="0"/>
              </a:rPr>
              <a:t> are </a:t>
            </a:r>
            <a:r>
              <a:rPr lang="fr-FR" sz="2200" dirty="0" err="1">
                <a:latin typeface="Calibri" panose="020F0502020204030204" pitchFamily="34" charset="0"/>
                <a:cs typeface="Calibri" panose="020F0502020204030204" pitchFamily="34" charset="0"/>
              </a:rPr>
              <a:t>balanced</a:t>
            </a:r>
            <a:r>
              <a:rPr lang="fr-FR" sz="2200" dirty="0">
                <a:latin typeface="Calibri" panose="020F0502020204030204" pitchFamily="34" charset="0"/>
                <a:cs typeface="Calibri" panose="020F0502020204030204" pitchFamily="34" charset="0"/>
              </a:rPr>
              <a:t>.  </a:t>
            </a:r>
            <a:r>
              <a:rPr lang="fr-FR" sz="2200" dirty="0" err="1">
                <a:latin typeface="Calibri" panose="020F0502020204030204" pitchFamily="34" charset="0"/>
                <a:cs typeface="Calibri" panose="020F0502020204030204" pitchFamily="34" charset="0"/>
              </a:rPr>
              <a:t>These</a:t>
            </a:r>
            <a:r>
              <a:rPr lang="fr-FR" sz="2200" dirty="0">
                <a:latin typeface="Calibri" panose="020F0502020204030204" pitchFamily="34" charset="0"/>
                <a:cs typeface="Calibri" panose="020F0502020204030204" pitchFamily="34" charset="0"/>
              </a:rPr>
              <a:t> international goals </a:t>
            </a:r>
            <a:r>
              <a:rPr lang="fr-FR" sz="2200" dirty="0" err="1">
                <a:latin typeface="Calibri" panose="020F0502020204030204" pitchFamily="34" charset="0"/>
                <a:cs typeface="Calibri" panose="020F0502020204030204" pitchFamily="34" charset="0"/>
              </a:rPr>
              <a:t>include</a:t>
            </a:r>
            <a:r>
              <a:rPr lang="fr-FR" sz="2200" dirty="0">
                <a:latin typeface="Calibri" panose="020F0502020204030204" pitchFamily="34" charset="0"/>
                <a:cs typeface="Calibri" panose="020F0502020204030204" pitchFamily="34" charset="0"/>
              </a:rPr>
              <a:t> c</a:t>
            </a:r>
            <a:r>
              <a:rPr lang="en-GB" sz="2200" dirty="0" err="1">
                <a:latin typeface="Calibri" panose="020F0502020204030204" pitchFamily="34" charset="0"/>
                <a:cs typeface="Calibri" panose="020F0502020204030204" pitchFamily="34" charset="0"/>
              </a:rPr>
              <a:t>onserving</a:t>
            </a:r>
            <a:r>
              <a:rPr lang="en-GB" sz="2200" dirty="0">
                <a:latin typeface="Calibri" panose="020F0502020204030204" pitchFamily="34" charset="0"/>
                <a:cs typeface="Calibri" panose="020F0502020204030204" pitchFamily="34" charset="0"/>
              </a:rPr>
              <a:t> and using marine ecosystems and resources sustainably, and protecting, restoring and promoting sustainable use of terrestrial ecosystems, including halting biodiversity loss.</a:t>
            </a:r>
          </a:p>
          <a:p>
            <a:pPr marL="342900" indent="-342900">
              <a:spcBef>
                <a:spcPts val="1200"/>
              </a:spcBef>
              <a:buFont typeface="Wingdings" panose="05000000000000000000" pitchFamily="2" charset="2"/>
              <a:buChar char="Ø"/>
            </a:pPr>
            <a:r>
              <a:rPr lang="en-GB" sz="2200" dirty="0">
                <a:latin typeface="Calibri" panose="020F0502020204030204" pitchFamily="34" charset="0"/>
                <a:cs typeface="Calibri" panose="020F0502020204030204" pitchFamily="34" charset="0"/>
              </a:rPr>
              <a:t>The Convention on Biological Diversity also sets ambitious targets for the conservation and sustainable use of biodiversity and equitable benefit-sharing, and uses National Biodiversity Strategies and Action Plans as a tool for establishing and achieving domestic conservation targets.</a:t>
            </a:r>
          </a:p>
          <a:p>
            <a:pPr marL="342900" indent="-342900">
              <a:spcBef>
                <a:spcPts val="1200"/>
              </a:spcBef>
              <a:buFont typeface="Wingdings" panose="05000000000000000000" pitchFamily="2" charset="2"/>
              <a:buChar char="Ø"/>
            </a:pPr>
            <a:r>
              <a:rPr lang="en-GB" sz="2200" dirty="0">
                <a:latin typeface="Calibri" panose="020F0502020204030204" pitchFamily="34" charset="0"/>
                <a:cs typeface="Calibri" panose="020F0502020204030204" pitchFamily="34" charset="0"/>
              </a:rPr>
              <a:t>Reconciling these development and conservation goals is a profound challenge. This training course proposes following the mitigation hierarchy and establishing strategies for Biodiversity Net Gain as a way to do so.</a:t>
            </a:r>
          </a:p>
          <a:p>
            <a:pPr marL="342900" indent="-342900">
              <a:spcBef>
                <a:spcPts val="1200"/>
              </a:spcBef>
              <a:buFont typeface="Wingdings" panose="05000000000000000000" pitchFamily="2" charset="2"/>
              <a:buChar char="Ø"/>
            </a:pPr>
            <a:endParaRPr lang="en-GB"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629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500"/>
                                        <p:tgtEl>
                                          <p:spTgt spid="8">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p:tgtEl>
                                          <p:spTgt spid="8">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 calcmode="lin" valueType="num">
                                      <p:cBhvr additive="base">
                                        <p:cTn id="22" dur="500"/>
                                        <p:tgtEl>
                                          <p:spTgt spid="8">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81622F-96FF-45BD-B9CE-9658F0CF7826}"/>
              </a:ext>
            </a:extLst>
          </p:cNvPr>
          <p:cNvSpPr/>
          <p:nvPr/>
        </p:nvSpPr>
        <p:spPr>
          <a:xfrm>
            <a:off x="-88900" y="700355"/>
            <a:ext cx="12744450" cy="617493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9DC93AF2-21EE-47B1-B05E-825E5FED2A30}"/>
              </a:ext>
            </a:extLst>
          </p:cNvPr>
          <p:cNvSpPr txBox="1">
            <a:spLocks/>
          </p:cNvSpPr>
          <p:nvPr/>
        </p:nvSpPr>
        <p:spPr>
          <a:xfrm>
            <a:off x="903286" y="0"/>
            <a:ext cx="9467557" cy="825454"/>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6000" b="0" kern="1200">
                <a:solidFill>
                  <a:schemeClr val="bg1"/>
                </a:solidFill>
                <a:latin typeface="Calibri" panose="020F0502020204030204" pitchFamily="34" charset="0"/>
                <a:ea typeface="+mj-ea"/>
                <a:cs typeface="+mj-cs"/>
              </a:defRPr>
            </a:lvl1pPr>
          </a:lstStyle>
          <a:p>
            <a:pPr algn="ctr">
              <a:defRPr/>
            </a:pPr>
            <a:r>
              <a:rPr lang="en-GB" sz="3000" b="1" dirty="0">
                <a:solidFill>
                  <a:prstClr val="white"/>
                </a:solidFill>
              </a:rPr>
              <a:t>Sustainable Development Module – Abstract</a:t>
            </a:r>
          </a:p>
        </p:txBody>
      </p:sp>
      <p:sp>
        <p:nvSpPr>
          <p:cNvPr id="8" name="Google Shape;266;p33">
            <a:extLst>
              <a:ext uri="{FF2B5EF4-FFF2-40B4-BE49-F238E27FC236}">
                <a16:creationId xmlns:a16="http://schemas.microsoft.com/office/drawing/2014/main" id="{C89388D4-5C45-41A6-9ED0-6C248A20033D}"/>
              </a:ext>
            </a:extLst>
          </p:cNvPr>
          <p:cNvSpPr/>
          <p:nvPr/>
        </p:nvSpPr>
        <p:spPr>
          <a:xfrm>
            <a:off x="477312" y="1263998"/>
            <a:ext cx="8800038" cy="4893647"/>
          </a:xfrm>
          <a:prstGeom prst="rect">
            <a:avLst/>
          </a:prstGeom>
          <a:noFill/>
          <a:ln>
            <a:noFill/>
          </a:ln>
        </p:spPr>
        <p:txBody>
          <a:bodyPr spcFirstLastPara="1" wrap="square" lIns="91425" tIns="45700" rIns="91425" bIns="45700" anchor="t" anchorCtr="0">
            <a:noAutofit/>
          </a:bodyPr>
          <a:lstStyle/>
          <a:p>
            <a:pPr defTabSz="914400">
              <a:buClr>
                <a:srgbClr val="000000"/>
              </a:buClr>
              <a:buFont typeface="Arial"/>
              <a:buNone/>
            </a:pPr>
            <a:r>
              <a:rPr lang="en-US" sz="2400" dirty="0"/>
              <a:t>This module on ‘Sustainable Development and Conservation Targets’ explains a major challenge that governments, companies and civil society face:  every country has ambitious development plans which it must reconcile with the need to conserve biodiversity.  </a:t>
            </a:r>
          </a:p>
          <a:p>
            <a:pPr defTabSz="914400">
              <a:buClr>
                <a:srgbClr val="000000"/>
              </a:buClr>
              <a:buFont typeface="Arial"/>
              <a:buNone/>
            </a:pPr>
            <a:endParaRPr lang="en-US" sz="2400" dirty="0"/>
          </a:p>
          <a:p>
            <a:pPr defTabSz="914400">
              <a:buClr>
                <a:srgbClr val="000000"/>
              </a:buClr>
              <a:buFont typeface="Arial"/>
              <a:buNone/>
            </a:pPr>
            <a:r>
              <a:rPr lang="en-US" sz="2400" dirty="0"/>
              <a:t>The international context for these efforts are the Sustainable Development Goals, and also conservation targets set at the international level under the Convention on Biological Diversity and through national policy. </a:t>
            </a:r>
          </a:p>
          <a:p>
            <a:pPr defTabSz="914400">
              <a:buClr>
                <a:srgbClr val="000000"/>
              </a:buClr>
              <a:buFont typeface="Arial"/>
              <a:buNone/>
            </a:pPr>
            <a:endParaRPr lang="en-US" sz="2400" dirty="0"/>
          </a:p>
          <a:p>
            <a:pPr defTabSz="914400">
              <a:buClr>
                <a:srgbClr val="000000"/>
              </a:buClr>
              <a:buFont typeface="Arial"/>
              <a:buNone/>
            </a:pPr>
            <a:r>
              <a:rPr lang="en-US" sz="2400" dirty="0"/>
              <a:t>The module introduces the mitigation hierarchy as a key approach for reconciling environment and development goals.</a:t>
            </a:r>
            <a:endParaRPr sz="2400" kern="0" dirty="0">
              <a:solidFill>
                <a:srgbClr val="000000"/>
              </a:solidFill>
              <a:cs typeface="Arial"/>
              <a:sym typeface="Arial"/>
            </a:endParaRPr>
          </a:p>
        </p:txBody>
      </p:sp>
    </p:spTree>
    <p:extLst>
      <p:ext uri="{BB962C8B-B14F-4D97-AF65-F5344CB8AC3E}">
        <p14:creationId xmlns:p14="http://schemas.microsoft.com/office/powerpoint/2010/main" val="354173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DC93AF2-21EE-47B1-B05E-825E5FED2A30}"/>
              </a:ext>
            </a:extLst>
          </p:cNvPr>
          <p:cNvSpPr txBox="1">
            <a:spLocks/>
          </p:cNvSpPr>
          <p:nvPr/>
        </p:nvSpPr>
        <p:spPr>
          <a:xfrm>
            <a:off x="731520" y="1"/>
            <a:ext cx="9467557" cy="825454"/>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6000" b="0" kern="1200">
                <a:solidFill>
                  <a:schemeClr val="bg1"/>
                </a:solidFill>
                <a:latin typeface="Calibri" panose="020F0502020204030204" pitchFamily="34" charset="0"/>
                <a:ea typeface="+mj-ea"/>
                <a:cs typeface="+mj-cs"/>
              </a:defRPr>
            </a:lvl1pPr>
          </a:lstStyle>
          <a:p>
            <a:pPr algn="ctr">
              <a:defRPr/>
            </a:pPr>
            <a:r>
              <a:rPr lang="en-GB" sz="3000" b="1" dirty="0">
                <a:solidFill>
                  <a:prstClr val="white"/>
                </a:solidFill>
              </a:rPr>
              <a:t>Sustainable Development Module - Contents</a:t>
            </a:r>
          </a:p>
        </p:txBody>
      </p:sp>
      <p:graphicFrame>
        <p:nvGraphicFramePr>
          <p:cNvPr id="5" name="Content Placeholder 2">
            <a:extLst>
              <a:ext uri="{FF2B5EF4-FFF2-40B4-BE49-F238E27FC236}">
                <a16:creationId xmlns:a16="http://schemas.microsoft.com/office/drawing/2014/main" id="{A10F6691-7BD8-414F-99C8-3FB2D2E353A8}"/>
              </a:ext>
            </a:extLst>
          </p:cNvPr>
          <p:cNvGraphicFramePr>
            <a:graphicFrameLocks/>
          </p:cNvGraphicFramePr>
          <p:nvPr>
            <p:extLst>
              <p:ext uri="{D42A27DB-BD31-4B8C-83A1-F6EECF244321}">
                <p14:modId xmlns:p14="http://schemas.microsoft.com/office/powerpoint/2010/main" val="1267050431"/>
              </p:ext>
            </p:extLst>
          </p:nvPr>
        </p:nvGraphicFramePr>
        <p:xfrm>
          <a:off x="463550" y="1559292"/>
          <a:ext cx="10894261" cy="2766027"/>
        </p:xfrm>
        <a:graphic>
          <a:graphicData uri="http://schemas.openxmlformats.org/drawingml/2006/table">
            <a:tbl>
              <a:tblPr firstRow="1" bandRow="1">
                <a:tableStyleId>{93296810-A885-4BE3-A3E7-6D5BEEA58F35}</a:tableStyleId>
              </a:tblPr>
              <a:tblGrid>
                <a:gridCol w="9088667">
                  <a:extLst>
                    <a:ext uri="{9D8B030D-6E8A-4147-A177-3AD203B41FA5}">
                      <a16:colId xmlns:a16="http://schemas.microsoft.com/office/drawing/2014/main" val="20000"/>
                    </a:ext>
                  </a:extLst>
                </a:gridCol>
                <a:gridCol w="1805594">
                  <a:extLst>
                    <a:ext uri="{9D8B030D-6E8A-4147-A177-3AD203B41FA5}">
                      <a16:colId xmlns:a16="http://schemas.microsoft.com/office/drawing/2014/main" val="20001"/>
                    </a:ext>
                  </a:extLst>
                </a:gridCol>
              </a:tblGrid>
              <a:tr h="421377">
                <a:tc>
                  <a:txBody>
                    <a:bodyPr/>
                    <a:lstStyle/>
                    <a:p>
                      <a:r>
                        <a:rPr lang="en-US" dirty="0"/>
                        <a:t>Contents</a:t>
                      </a:r>
                    </a:p>
                  </a:txBody>
                  <a:tcPr/>
                </a:tc>
                <a:tc>
                  <a:txBody>
                    <a:bodyPr/>
                    <a:lstStyle/>
                    <a:p>
                      <a:r>
                        <a:rPr lang="en-US" dirty="0"/>
                        <a:t>Slides </a:t>
                      </a:r>
                    </a:p>
                  </a:txBody>
                  <a:tcPr/>
                </a:tc>
                <a:extLst>
                  <a:ext uri="{0D108BD9-81ED-4DB2-BD59-A6C34878D82A}">
                    <a16:rowId xmlns:a16="http://schemas.microsoft.com/office/drawing/2014/main" val="10000"/>
                  </a:ext>
                </a:extLst>
              </a:tr>
              <a:tr h="468930">
                <a:tc>
                  <a:txBody>
                    <a:bodyPr/>
                    <a:lstStyle/>
                    <a:p>
                      <a:r>
                        <a:rPr lang="en-GB" sz="1800" kern="1200" dirty="0">
                          <a:solidFill>
                            <a:schemeClr val="dk1"/>
                          </a:solidFill>
                          <a:effectLst/>
                          <a:latin typeface="+mn-lt"/>
                          <a:ea typeface="+mn-ea"/>
                          <a:cs typeface="+mn-cs"/>
                        </a:rPr>
                        <a:t>Individual countries have significant development plans</a:t>
                      </a:r>
                    </a:p>
                  </a:txBody>
                  <a:tcPr/>
                </a:tc>
                <a:tc>
                  <a:txBody>
                    <a:bodyPr/>
                    <a:lstStyle/>
                    <a:p>
                      <a:r>
                        <a:rPr lang="en-US" dirty="0" smtClean="0"/>
                        <a:t>4</a:t>
                      </a:r>
                      <a:endParaRPr lang="en-US" dirty="0"/>
                    </a:p>
                  </a:txBody>
                  <a:tcPr/>
                </a:tc>
                <a:extLst>
                  <a:ext uri="{0D108BD9-81ED-4DB2-BD59-A6C34878D82A}">
                    <a16:rowId xmlns:a16="http://schemas.microsoft.com/office/drawing/2014/main" val="10001"/>
                  </a:ext>
                </a:extLst>
              </a:tr>
              <a:tr h="468930">
                <a:tc>
                  <a:txBody>
                    <a:bodyPr/>
                    <a:lstStyle/>
                    <a:p>
                      <a:r>
                        <a:rPr lang="en-GB" sz="1800" kern="1200" dirty="0">
                          <a:solidFill>
                            <a:schemeClr val="dk1"/>
                          </a:solidFill>
                          <a:effectLst/>
                          <a:latin typeface="+mn-lt"/>
                          <a:ea typeface="+mn-ea"/>
                          <a:cs typeface="+mn-cs"/>
                        </a:rPr>
                        <a:t>International Sustainable Development Goals</a:t>
                      </a:r>
                    </a:p>
                  </a:txBody>
                  <a:tcPr/>
                </a:tc>
                <a:tc>
                  <a:txBody>
                    <a:bodyPr/>
                    <a:lstStyle/>
                    <a:p>
                      <a:r>
                        <a:rPr lang="en-US" dirty="0" smtClean="0"/>
                        <a:t>5-6</a:t>
                      </a:r>
                      <a:endParaRPr lang="en-US" dirty="0"/>
                    </a:p>
                  </a:txBody>
                  <a:tcPr/>
                </a:tc>
                <a:extLst>
                  <a:ext uri="{0D108BD9-81ED-4DB2-BD59-A6C34878D82A}">
                    <a16:rowId xmlns:a16="http://schemas.microsoft.com/office/drawing/2014/main" val="10002"/>
                  </a:ext>
                </a:extLst>
              </a:tr>
              <a:tr h="468930">
                <a:tc>
                  <a:txBody>
                    <a:bodyPr/>
                    <a:lstStyle/>
                    <a:p>
                      <a:r>
                        <a:rPr lang="en-GB" sz="1800" kern="1200" dirty="0">
                          <a:solidFill>
                            <a:schemeClr val="dk1"/>
                          </a:solidFill>
                          <a:effectLst/>
                          <a:latin typeface="+mn-lt"/>
                          <a:ea typeface="+mn-ea"/>
                          <a:cs typeface="+mn-cs"/>
                        </a:rPr>
                        <a:t>Biodiversity conservation targets:  The CBD, Aichi targets, and national policy</a:t>
                      </a:r>
                    </a:p>
                  </a:txBody>
                  <a:tcPr/>
                </a:tc>
                <a:tc>
                  <a:txBody>
                    <a:bodyPr/>
                    <a:lstStyle/>
                    <a:p>
                      <a:r>
                        <a:rPr lang="en-US" dirty="0" smtClean="0"/>
                        <a:t>7-9</a:t>
                      </a:r>
                      <a:endParaRPr lang="en-US" dirty="0"/>
                    </a:p>
                  </a:txBody>
                  <a:tcPr/>
                </a:tc>
                <a:extLst>
                  <a:ext uri="{0D108BD9-81ED-4DB2-BD59-A6C34878D82A}">
                    <a16:rowId xmlns:a16="http://schemas.microsoft.com/office/drawing/2014/main" val="10003"/>
                  </a:ext>
                </a:extLst>
              </a:tr>
              <a:tr h="468930">
                <a:tc>
                  <a:txBody>
                    <a:bodyPr/>
                    <a:lstStyle/>
                    <a:p>
                      <a:r>
                        <a:rPr lang="en-GB" sz="1800" kern="1200" dirty="0" smtClean="0">
                          <a:solidFill>
                            <a:schemeClr val="dk1"/>
                          </a:solidFill>
                          <a:effectLst/>
                          <a:latin typeface="+mn-lt"/>
                          <a:ea typeface="+mn-ea"/>
                          <a:cs typeface="+mn-cs"/>
                        </a:rPr>
                        <a:t>Reconciling</a:t>
                      </a:r>
                      <a:r>
                        <a:rPr lang="en-GB" sz="1800" kern="1200" baseline="0" dirty="0" smtClean="0">
                          <a:solidFill>
                            <a:schemeClr val="dk1"/>
                          </a:solidFill>
                          <a:effectLst/>
                          <a:latin typeface="+mn-lt"/>
                          <a:ea typeface="+mn-ea"/>
                          <a:cs typeface="+mn-cs"/>
                        </a:rPr>
                        <a:t> </a:t>
                      </a:r>
                      <a:r>
                        <a:rPr lang="en-GB" sz="1800" kern="1200" dirty="0" smtClean="0">
                          <a:solidFill>
                            <a:schemeClr val="dk1"/>
                          </a:solidFill>
                          <a:effectLst/>
                          <a:latin typeface="+mn-lt"/>
                          <a:ea typeface="+mn-ea"/>
                          <a:cs typeface="+mn-cs"/>
                        </a:rPr>
                        <a:t>targets with national development</a:t>
                      </a:r>
                      <a:endParaRPr lang="en-GB" sz="1800" kern="1200" dirty="0">
                        <a:solidFill>
                          <a:schemeClr val="dk1"/>
                        </a:solidFill>
                        <a:effectLst/>
                        <a:latin typeface="+mn-lt"/>
                        <a:ea typeface="+mn-ea"/>
                        <a:cs typeface="+mn-cs"/>
                      </a:endParaRPr>
                    </a:p>
                  </a:txBody>
                  <a:tcPr/>
                </a:tc>
                <a:tc>
                  <a:txBody>
                    <a:bodyPr/>
                    <a:lstStyle/>
                    <a:p>
                      <a:r>
                        <a:rPr lang="en-US" dirty="0" smtClean="0"/>
                        <a:t>10-13</a:t>
                      </a:r>
                      <a:endParaRPr lang="en-US" dirty="0"/>
                    </a:p>
                  </a:txBody>
                  <a:tcPr/>
                </a:tc>
                <a:extLst>
                  <a:ext uri="{0D108BD9-81ED-4DB2-BD59-A6C34878D82A}">
                    <a16:rowId xmlns:a16="http://schemas.microsoft.com/office/drawing/2014/main" val="10004"/>
                  </a:ext>
                </a:extLst>
              </a:tr>
              <a:tr h="468930">
                <a:tc>
                  <a:txBody>
                    <a:bodyPr/>
                    <a:lstStyle/>
                    <a:p>
                      <a:r>
                        <a:rPr lang="en-US" sz="1800" kern="1200" dirty="0">
                          <a:solidFill>
                            <a:schemeClr val="dk1"/>
                          </a:solidFill>
                          <a:effectLst/>
                          <a:latin typeface="+mn-lt"/>
                          <a:ea typeface="+mn-ea"/>
                          <a:cs typeface="+mn-cs"/>
                        </a:rPr>
                        <a:t>Take home messages</a:t>
                      </a:r>
                      <a:endParaRPr lang="en-GB" sz="1800" kern="1200" dirty="0">
                        <a:solidFill>
                          <a:schemeClr val="dk1"/>
                        </a:solidFill>
                        <a:effectLst/>
                        <a:latin typeface="+mn-lt"/>
                        <a:ea typeface="+mn-ea"/>
                        <a:cs typeface="+mn-cs"/>
                      </a:endParaRPr>
                    </a:p>
                  </a:txBody>
                  <a:tcPr/>
                </a:tc>
                <a:tc>
                  <a:txBody>
                    <a:bodyPr/>
                    <a:lstStyle/>
                    <a:p>
                      <a:r>
                        <a:rPr lang="en-US" dirty="0" smtClean="0"/>
                        <a:t>14</a:t>
                      </a:r>
                      <a:endParaRPr lang="en-US" dirty="0"/>
                    </a:p>
                  </a:txBody>
                  <a:tcPr/>
                </a:tc>
                <a:extLst>
                  <a:ext uri="{0D108BD9-81ED-4DB2-BD59-A6C34878D82A}">
                    <a16:rowId xmlns:a16="http://schemas.microsoft.com/office/drawing/2014/main" val="1142950561"/>
                  </a:ext>
                </a:extLst>
              </a:tr>
            </a:tbl>
          </a:graphicData>
        </a:graphic>
      </p:graphicFrame>
    </p:spTree>
    <p:extLst>
      <p:ext uri="{BB962C8B-B14F-4D97-AF65-F5344CB8AC3E}">
        <p14:creationId xmlns:p14="http://schemas.microsoft.com/office/powerpoint/2010/main" val="2272067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6"/>
          <p:cNvSpPr/>
          <p:nvPr/>
        </p:nvSpPr>
        <p:spPr>
          <a:xfrm>
            <a:off x="53266" y="5795800"/>
            <a:ext cx="2546253" cy="970671"/>
          </a:xfrm>
          <a:prstGeom prst="rect">
            <a:avLst/>
          </a:prstGeom>
          <a:solidFill>
            <a:schemeClr val="lt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kern="0">
              <a:solidFill>
                <a:srgbClr val="FFFFFF"/>
              </a:solidFill>
              <a:latin typeface="Calibri"/>
              <a:ea typeface="Calibri"/>
              <a:cs typeface="Calibri"/>
              <a:sym typeface="Calibri"/>
            </a:endParaRPr>
          </a:p>
        </p:txBody>
      </p:sp>
      <p:grpSp>
        <p:nvGrpSpPr>
          <p:cNvPr id="308" name="Google Shape;308;p36"/>
          <p:cNvGrpSpPr/>
          <p:nvPr/>
        </p:nvGrpSpPr>
        <p:grpSpPr>
          <a:xfrm>
            <a:off x="197731" y="6025441"/>
            <a:ext cx="3271941" cy="741030"/>
            <a:chOff x="1566227" y="87948"/>
            <a:chExt cx="3496310" cy="791845"/>
          </a:xfrm>
        </p:grpSpPr>
        <p:pic>
          <p:nvPicPr>
            <p:cNvPr id="309" name="Google Shape;309;p36"/>
            <p:cNvPicPr preferRelativeResize="0"/>
            <p:nvPr/>
          </p:nvPicPr>
          <p:blipFill rotWithShape="1">
            <a:blip r:embed="rId3">
              <a:alphaModFix/>
            </a:blip>
            <a:srcRect/>
            <a:stretch/>
          </p:blipFill>
          <p:spPr>
            <a:xfrm>
              <a:off x="3165157" y="120968"/>
              <a:ext cx="581025" cy="719455"/>
            </a:xfrm>
            <a:prstGeom prst="rect">
              <a:avLst/>
            </a:prstGeom>
            <a:noFill/>
            <a:ln>
              <a:noFill/>
            </a:ln>
          </p:spPr>
        </p:pic>
        <p:pic>
          <p:nvPicPr>
            <p:cNvPr id="310" name="Google Shape;310;p36"/>
            <p:cNvPicPr preferRelativeResize="0"/>
            <p:nvPr/>
          </p:nvPicPr>
          <p:blipFill rotWithShape="1">
            <a:blip r:embed="rId4">
              <a:alphaModFix/>
            </a:blip>
            <a:srcRect/>
            <a:stretch/>
          </p:blipFill>
          <p:spPr>
            <a:xfrm>
              <a:off x="3904932" y="122238"/>
              <a:ext cx="1157605" cy="647700"/>
            </a:xfrm>
            <a:prstGeom prst="rect">
              <a:avLst/>
            </a:prstGeom>
            <a:noFill/>
            <a:ln>
              <a:noFill/>
            </a:ln>
          </p:spPr>
        </p:pic>
        <p:pic>
          <p:nvPicPr>
            <p:cNvPr id="311" name="Google Shape;311;p36" descr="C:\Users\Hugo Rainey\Documents\COMBO Project\Media &amp; Communications\Logos\AFD\image_galleryCAAVZY69.png"/>
            <p:cNvPicPr preferRelativeResize="0"/>
            <p:nvPr/>
          </p:nvPicPr>
          <p:blipFill rotWithShape="1">
            <a:blip r:embed="rId5">
              <a:alphaModFix/>
            </a:blip>
            <a:srcRect/>
            <a:stretch/>
          </p:blipFill>
          <p:spPr>
            <a:xfrm>
              <a:off x="1566227" y="87948"/>
              <a:ext cx="1582420" cy="791845"/>
            </a:xfrm>
            <a:prstGeom prst="rect">
              <a:avLst/>
            </a:prstGeom>
            <a:noFill/>
            <a:ln>
              <a:noFill/>
            </a:ln>
          </p:spPr>
        </p:pic>
      </p:grpSp>
      <p:sp>
        <p:nvSpPr>
          <p:cNvPr id="312" name="Google Shape;312;p36"/>
          <p:cNvSpPr txBox="1"/>
          <p:nvPr/>
        </p:nvSpPr>
        <p:spPr>
          <a:xfrm>
            <a:off x="819150" y="57150"/>
            <a:ext cx="9264417" cy="538468"/>
          </a:xfrm>
          <a:prstGeom prst="rect">
            <a:avLst/>
          </a:prstGeom>
          <a:noFill/>
          <a:ln>
            <a:noFill/>
          </a:ln>
        </p:spPr>
        <p:txBody>
          <a:bodyPr spcFirstLastPara="1" wrap="square" lIns="91425" tIns="45700" rIns="91425" bIns="45700" anchor="t" anchorCtr="0">
            <a:noAutofit/>
          </a:bodyPr>
          <a:lstStyle/>
          <a:p>
            <a:pPr algn="ctr" defTabSz="914400">
              <a:buClr>
                <a:srgbClr val="000000"/>
              </a:buClr>
              <a:buFont typeface="Arial"/>
              <a:buNone/>
            </a:pPr>
            <a:r>
              <a:rPr lang="fr-FR" sz="3200" b="1" kern="0" dirty="0" err="1">
                <a:solidFill>
                  <a:srgbClr val="FFFFFF"/>
                </a:solidFill>
                <a:latin typeface="Calibri"/>
                <a:ea typeface="Calibri"/>
                <a:cs typeface="Calibri"/>
                <a:sym typeface="Calibri"/>
              </a:rPr>
              <a:t>Every</a:t>
            </a:r>
            <a:r>
              <a:rPr lang="fr-FR" sz="3200" b="1" kern="0" dirty="0">
                <a:solidFill>
                  <a:srgbClr val="FFFFFF"/>
                </a:solidFill>
                <a:latin typeface="Calibri"/>
                <a:ea typeface="Calibri"/>
                <a:cs typeface="Calibri"/>
                <a:sym typeface="Calibri"/>
              </a:rPr>
              <a:t> country has </a:t>
            </a:r>
            <a:r>
              <a:rPr lang="fr-FR" sz="3200" b="1" kern="0" dirty="0" err="1">
                <a:solidFill>
                  <a:srgbClr val="FFFFFF"/>
                </a:solidFill>
                <a:latin typeface="Calibri"/>
                <a:ea typeface="Calibri"/>
                <a:cs typeface="Calibri"/>
                <a:sym typeface="Calibri"/>
              </a:rPr>
              <a:t>significant</a:t>
            </a:r>
            <a:r>
              <a:rPr lang="fr-FR" sz="3200" b="1" kern="0" dirty="0">
                <a:solidFill>
                  <a:srgbClr val="FFFFFF"/>
                </a:solidFill>
                <a:latin typeface="Calibri"/>
                <a:ea typeface="Calibri"/>
                <a:cs typeface="Calibri"/>
                <a:sym typeface="Calibri"/>
              </a:rPr>
              <a:t> </a:t>
            </a:r>
            <a:r>
              <a:rPr lang="fr-FR" sz="3200" b="1" kern="0" dirty="0" err="1">
                <a:solidFill>
                  <a:srgbClr val="FFFFFF"/>
                </a:solidFill>
                <a:latin typeface="Calibri"/>
                <a:ea typeface="Calibri"/>
                <a:cs typeface="Calibri"/>
                <a:sym typeface="Calibri"/>
              </a:rPr>
              <a:t>development</a:t>
            </a:r>
            <a:r>
              <a:rPr lang="fr-FR" sz="3200" b="1" kern="0" dirty="0">
                <a:solidFill>
                  <a:srgbClr val="FFFFFF"/>
                </a:solidFill>
                <a:latin typeface="Calibri"/>
                <a:ea typeface="Calibri"/>
                <a:cs typeface="Calibri"/>
                <a:sym typeface="Calibri"/>
              </a:rPr>
              <a:t> plans</a:t>
            </a:r>
            <a:endParaRPr sz="3200" b="1" kern="0" dirty="0">
              <a:solidFill>
                <a:srgbClr val="FFFFFF"/>
              </a:solidFill>
              <a:latin typeface="Calibri"/>
              <a:ea typeface="Calibri"/>
              <a:cs typeface="Calibri"/>
              <a:sym typeface="Calibri"/>
            </a:endParaRPr>
          </a:p>
        </p:txBody>
      </p:sp>
      <p:sp>
        <p:nvSpPr>
          <p:cNvPr id="313" name="Google Shape;313;p36"/>
          <p:cNvSpPr/>
          <p:nvPr/>
        </p:nvSpPr>
        <p:spPr>
          <a:xfrm>
            <a:off x="486937" y="1336356"/>
            <a:ext cx="8151870" cy="3648394"/>
          </a:xfrm>
          <a:prstGeom prst="rect">
            <a:avLst/>
          </a:prstGeom>
          <a:solidFill>
            <a:schemeClr val="bg1"/>
          </a:solidFill>
          <a:ln>
            <a:noFill/>
          </a:ln>
        </p:spPr>
        <p:txBody>
          <a:bodyPr spcFirstLastPara="1" wrap="square" lIns="91425" tIns="45700" rIns="91425" bIns="45700" anchor="t" anchorCtr="0">
            <a:noAutofit/>
          </a:bodyPr>
          <a:lstStyle/>
          <a:p>
            <a:pPr defTabSz="914400">
              <a:buClr>
                <a:srgbClr val="000000"/>
              </a:buClr>
              <a:buFont typeface="Arial"/>
              <a:buNone/>
            </a:pPr>
            <a:r>
              <a:rPr lang="fr-FR" sz="2400" kern="0" dirty="0" err="1">
                <a:solidFill>
                  <a:srgbClr val="000000"/>
                </a:solidFill>
                <a:latin typeface="Calibri"/>
                <a:ea typeface="Calibri"/>
                <a:cs typeface="Calibri"/>
                <a:sym typeface="Calibri"/>
              </a:rPr>
              <a:t>Between</a:t>
            </a:r>
            <a:r>
              <a:rPr lang="fr-FR" sz="2400" kern="0" dirty="0">
                <a:solidFill>
                  <a:srgbClr val="000000"/>
                </a:solidFill>
                <a:latin typeface="Calibri"/>
                <a:ea typeface="Calibri"/>
                <a:cs typeface="Calibri"/>
                <a:sym typeface="Calibri"/>
              </a:rPr>
              <a:t> 2015 and 2030, $90 trillion </a:t>
            </a:r>
            <a:r>
              <a:rPr lang="fr-FR" sz="2400" kern="0" dirty="0" err="1">
                <a:solidFill>
                  <a:srgbClr val="000000"/>
                </a:solidFill>
                <a:latin typeface="Calibri"/>
                <a:ea typeface="Calibri"/>
                <a:cs typeface="Calibri"/>
                <a:sym typeface="Calibri"/>
              </a:rPr>
              <a:t>need</a:t>
            </a:r>
            <a:r>
              <a:rPr lang="fr-FR" sz="2400" kern="0" dirty="0">
                <a:solidFill>
                  <a:srgbClr val="000000"/>
                </a:solidFill>
                <a:latin typeface="Calibri"/>
                <a:ea typeface="Calibri"/>
                <a:cs typeface="Calibri"/>
                <a:sym typeface="Calibri"/>
              </a:rPr>
              <a:t> to </a:t>
            </a:r>
            <a:r>
              <a:rPr lang="fr-FR" sz="2400" kern="0" dirty="0" err="1">
                <a:solidFill>
                  <a:srgbClr val="000000"/>
                </a:solidFill>
                <a:latin typeface="Calibri"/>
                <a:ea typeface="Calibri"/>
                <a:cs typeface="Calibri"/>
                <a:sym typeface="Calibri"/>
              </a:rPr>
              <a:t>be</a:t>
            </a:r>
            <a:r>
              <a:rPr lang="fr-FR" sz="2400" kern="0" dirty="0">
                <a:solidFill>
                  <a:srgbClr val="000000"/>
                </a:solidFill>
                <a:latin typeface="Calibri"/>
                <a:ea typeface="Calibri"/>
                <a:cs typeface="Calibri"/>
                <a:sym typeface="Calibri"/>
              </a:rPr>
              <a:t> </a:t>
            </a:r>
            <a:r>
              <a:rPr lang="fr-FR" sz="2400" kern="0" dirty="0" err="1">
                <a:solidFill>
                  <a:srgbClr val="000000"/>
                </a:solidFill>
                <a:latin typeface="Calibri"/>
                <a:ea typeface="Calibri"/>
                <a:cs typeface="Calibri"/>
                <a:sym typeface="Calibri"/>
              </a:rPr>
              <a:t>spent</a:t>
            </a:r>
            <a:r>
              <a:rPr lang="fr-FR" sz="2400" kern="0" dirty="0">
                <a:solidFill>
                  <a:srgbClr val="000000"/>
                </a:solidFill>
                <a:latin typeface="Calibri"/>
                <a:ea typeface="Calibri"/>
                <a:cs typeface="Calibri"/>
                <a:sym typeface="Calibri"/>
              </a:rPr>
              <a:t> on new infrastructure assets for transportation, </a:t>
            </a:r>
            <a:r>
              <a:rPr lang="fr-FR" sz="2400" kern="0" dirty="0" err="1">
                <a:solidFill>
                  <a:srgbClr val="000000"/>
                </a:solidFill>
                <a:latin typeface="Calibri"/>
                <a:ea typeface="Calibri"/>
                <a:cs typeface="Calibri"/>
                <a:sym typeface="Calibri"/>
              </a:rPr>
              <a:t>energy</a:t>
            </a:r>
            <a:r>
              <a:rPr lang="fr-FR" sz="2400" kern="0" dirty="0">
                <a:solidFill>
                  <a:srgbClr val="000000"/>
                </a:solidFill>
                <a:latin typeface="Calibri"/>
                <a:ea typeface="Calibri"/>
                <a:cs typeface="Calibri"/>
                <a:sym typeface="Calibri"/>
              </a:rPr>
              <a:t>, utilities and </a:t>
            </a:r>
            <a:r>
              <a:rPr lang="fr-FR" sz="2400" kern="0" dirty="0" err="1">
                <a:solidFill>
                  <a:srgbClr val="000000"/>
                </a:solidFill>
                <a:latin typeface="Calibri"/>
                <a:ea typeface="Calibri"/>
                <a:cs typeface="Calibri"/>
                <a:sym typeface="Calibri"/>
              </a:rPr>
              <a:t>other</a:t>
            </a:r>
            <a:r>
              <a:rPr lang="fr-FR" sz="2400" kern="0" dirty="0">
                <a:solidFill>
                  <a:srgbClr val="000000"/>
                </a:solidFill>
                <a:latin typeface="Calibri"/>
                <a:ea typeface="Calibri"/>
                <a:cs typeface="Calibri"/>
                <a:sym typeface="Calibri"/>
              </a:rPr>
              <a:t> essential </a:t>
            </a:r>
            <a:r>
              <a:rPr lang="fr-FR" sz="2400" kern="0" dirty="0" err="1">
                <a:solidFill>
                  <a:srgbClr val="000000"/>
                </a:solidFill>
                <a:latin typeface="Calibri"/>
                <a:ea typeface="Calibri"/>
                <a:cs typeface="Calibri"/>
                <a:sym typeface="Calibri"/>
              </a:rPr>
              <a:t>systems</a:t>
            </a:r>
            <a:r>
              <a:rPr lang="fr-FR" sz="2400" kern="0" dirty="0">
                <a:solidFill>
                  <a:srgbClr val="000000"/>
                </a:solidFill>
                <a:latin typeface="Calibri"/>
                <a:ea typeface="Calibri"/>
                <a:cs typeface="Calibri"/>
                <a:sym typeface="Calibri"/>
              </a:rPr>
              <a:t> to match </a:t>
            </a:r>
            <a:r>
              <a:rPr lang="fr-FR" sz="2400" kern="0" dirty="0" err="1">
                <a:solidFill>
                  <a:srgbClr val="000000"/>
                </a:solidFill>
                <a:latin typeface="Calibri"/>
                <a:ea typeface="Calibri"/>
                <a:cs typeface="Calibri"/>
                <a:sym typeface="Calibri"/>
              </a:rPr>
              <a:t>projected</a:t>
            </a:r>
            <a:r>
              <a:rPr lang="fr-FR" sz="2400" kern="0" dirty="0">
                <a:solidFill>
                  <a:srgbClr val="000000"/>
                </a:solidFill>
                <a:latin typeface="Calibri"/>
                <a:ea typeface="Calibri"/>
                <a:cs typeface="Calibri"/>
                <a:sym typeface="Calibri"/>
              </a:rPr>
              <a:t> </a:t>
            </a:r>
            <a:r>
              <a:rPr lang="fr-FR" sz="2400" kern="0" dirty="0" err="1">
                <a:solidFill>
                  <a:srgbClr val="000000"/>
                </a:solidFill>
                <a:latin typeface="Calibri"/>
                <a:ea typeface="Calibri"/>
                <a:cs typeface="Calibri"/>
                <a:sym typeface="Calibri"/>
              </a:rPr>
              <a:t>demand</a:t>
            </a:r>
            <a:r>
              <a:rPr lang="fr-FR" sz="2400" kern="0" dirty="0">
                <a:solidFill>
                  <a:srgbClr val="000000"/>
                </a:solidFill>
                <a:latin typeface="Calibri"/>
                <a:ea typeface="Calibri"/>
                <a:cs typeface="Calibri"/>
                <a:sym typeface="Calibri"/>
              </a:rPr>
              <a:t>.</a:t>
            </a:r>
          </a:p>
          <a:p>
            <a:pPr defTabSz="914400">
              <a:buClr>
                <a:srgbClr val="000000"/>
              </a:buClr>
              <a:buFont typeface="Arial"/>
              <a:buNone/>
            </a:pPr>
            <a:endParaRPr lang="fr-FR" sz="2400" kern="0" dirty="0">
              <a:solidFill>
                <a:srgbClr val="000000"/>
              </a:solidFill>
              <a:latin typeface="Calibri"/>
              <a:ea typeface="Calibri"/>
              <a:cs typeface="Calibri"/>
              <a:sym typeface="Calibri"/>
            </a:endParaRPr>
          </a:p>
          <a:p>
            <a:pPr defTabSz="914400">
              <a:buClr>
                <a:srgbClr val="000000"/>
              </a:buClr>
              <a:buFont typeface="Arial"/>
              <a:buNone/>
            </a:pPr>
            <a:r>
              <a:rPr lang="fr-FR" sz="2400" kern="0" dirty="0">
                <a:solidFill>
                  <a:srgbClr val="000000"/>
                </a:solidFill>
                <a:latin typeface="Calibri"/>
                <a:ea typeface="Calibri"/>
                <a:cs typeface="Calibri"/>
                <a:sym typeface="Calibri"/>
              </a:rPr>
              <a:t>2/3 of </a:t>
            </a:r>
            <a:r>
              <a:rPr lang="fr-FR" sz="2400" kern="0" dirty="0" err="1">
                <a:solidFill>
                  <a:srgbClr val="000000"/>
                </a:solidFill>
                <a:latin typeface="Calibri"/>
                <a:ea typeface="Calibri"/>
                <a:cs typeface="Calibri"/>
                <a:sym typeface="Calibri"/>
              </a:rPr>
              <a:t>this</a:t>
            </a:r>
            <a:r>
              <a:rPr lang="fr-FR" sz="2400" kern="0" dirty="0">
                <a:solidFill>
                  <a:srgbClr val="000000"/>
                </a:solidFill>
                <a:latin typeface="Calibri"/>
                <a:ea typeface="Calibri"/>
                <a:cs typeface="Calibri"/>
                <a:sym typeface="Calibri"/>
              </a:rPr>
              <a:t> </a:t>
            </a:r>
            <a:r>
              <a:rPr lang="fr-FR" sz="2400" kern="0" dirty="0" err="1">
                <a:solidFill>
                  <a:srgbClr val="000000"/>
                </a:solidFill>
                <a:latin typeface="Calibri"/>
                <a:ea typeface="Calibri"/>
                <a:cs typeface="Calibri"/>
                <a:sym typeface="Calibri"/>
              </a:rPr>
              <a:t>is</a:t>
            </a:r>
            <a:r>
              <a:rPr lang="fr-FR" sz="2400" kern="0" dirty="0">
                <a:solidFill>
                  <a:srgbClr val="000000"/>
                </a:solidFill>
                <a:latin typeface="Calibri"/>
                <a:ea typeface="Calibri"/>
                <a:cs typeface="Calibri"/>
                <a:sym typeface="Calibri"/>
              </a:rPr>
              <a:t> </a:t>
            </a:r>
            <a:r>
              <a:rPr lang="fr-FR" sz="2400" kern="0" dirty="0" err="1">
                <a:solidFill>
                  <a:srgbClr val="000000"/>
                </a:solidFill>
                <a:latin typeface="Calibri"/>
                <a:ea typeface="Calibri"/>
                <a:cs typeface="Calibri"/>
                <a:sym typeface="Calibri"/>
              </a:rPr>
              <a:t>needed</a:t>
            </a:r>
            <a:r>
              <a:rPr lang="fr-FR" sz="2400" kern="0" dirty="0">
                <a:solidFill>
                  <a:srgbClr val="000000"/>
                </a:solidFill>
                <a:latin typeface="Calibri"/>
                <a:ea typeface="Calibri"/>
                <a:cs typeface="Calibri"/>
                <a:sym typeface="Calibri"/>
              </a:rPr>
              <a:t> in </a:t>
            </a:r>
            <a:r>
              <a:rPr lang="fr-FR" sz="2400" kern="0" dirty="0" err="1">
                <a:solidFill>
                  <a:srgbClr val="000000"/>
                </a:solidFill>
                <a:latin typeface="Calibri"/>
                <a:ea typeface="Calibri"/>
                <a:cs typeface="Calibri"/>
                <a:sym typeface="Calibri"/>
              </a:rPr>
              <a:t>developing</a:t>
            </a:r>
            <a:r>
              <a:rPr lang="fr-FR" sz="2400" kern="0" dirty="0">
                <a:solidFill>
                  <a:srgbClr val="000000"/>
                </a:solidFill>
                <a:latin typeface="Calibri"/>
                <a:ea typeface="Calibri"/>
                <a:cs typeface="Calibri"/>
                <a:sym typeface="Calibri"/>
              </a:rPr>
              <a:t> countries.</a:t>
            </a:r>
          </a:p>
          <a:p>
            <a:pPr defTabSz="914400">
              <a:buClr>
                <a:srgbClr val="000000"/>
              </a:buClr>
              <a:buFont typeface="Arial"/>
              <a:buNone/>
            </a:pPr>
            <a:endParaRPr lang="en-US" sz="2400" kern="0" dirty="0">
              <a:solidFill>
                <a:srgbClr val="000000"/>
              </a:solidFill>
              <a:latin typeface="Calibri"/>
              <a:ea typeface="Calibri"/>
              <a:cs typeface="Calibri"/>
            </a:endParaRPr>
          </a:p>
          <a:p>
            <a:pPr defTabSz="914400">
              <a:buClr>
                <a:srgbClr val="000000"/>
              </a:buClr>
              <a:buFont typeface="Arial"/>
              <a:buNone/>
            </a:pPr>
            <a:r>
              <a:rPr lang="en-US" sz="2400" kern="0" dirty="0">
                <a:solidFill>
                  <a:srgbClr val="000000"/>
                </a:solidFill>
                <a:latin typeface="Calibri"/>
                <a:ea typeface="Calibri"/>
                <a:cs typeface="Calibri"/>
              </a:rPr>
              <a:t>A 35% increase in food production by is also needed between 2012 and 2030 to feed 9 billion people.</a:t>
            </a:r>
          </a:p>
          <a:p>
            <a:pPr defTabSz="914400">
              <a:buClr>
                <a:srgbClr val="000000"/>
              </a:buClr>
              <a:buFont typeface="Arial"/>
              <a:buNone/>
            </a:pPr>
            <a:endParaRPr lang="en-US" sz="2400" kern="0" dirty="0">
              <a:solidFill>
                <a:srgbClr val="000000"/>
              </a:solidFill>
              <a:latin typeface="Calibri"/>
              <a:ea typeface="Calibri"/>
              <a:cs typeface="Calibri"/>
            </a:endParaRPr>
          </a:p>
        </p:txBody>
      </p:sp>
      <p:pic>
        <p:nvPicPr>
          <p:cNvPr id="2" name="Picture 1"/>
          <p:cNvPicPr>
            <a:picLocks noChangeAspect="1"/>
          </p:cNvPicPr>
          <p:nvPr/>
        </p:nvPicPr>
        <p:blipFill>
          <a:blip r:embed="rId6"/>
          <a:stretch>
            <a:fillRect/>
          </a:stretch>
        </p:blipFill>
        <p:spPr>
          <a:xfrm>
            <a:off x="9563100" y="3875572"/>
            <a:ext cx="2106803" cy="2788094"/>
          </a:xfrm>
          <a:prstGeom prst="rect">
            <a:avLst/>
          </a:prstGeom>
        </p:spPr>
      </p:pic>
      <p:pic>
        <p:nvPicPr>
          <p:cNvPr id="3" name="Picture 2"/>
          <p:cNvPicPr>
            <a:picLocks noChangeAspect="1"/>
          </p:cNvPicPr>
          <p:nvPr/>
        </p:nvPicPr>
        <p:blipFill>
          <a:blip r:embed="rId7"/>
          <a:stretch>
            <a:fillRect/>
          </a:stretch>
        </p:blipFill>
        <p:spPr>
          <a:xfrm>
            <a:off x="8960993" y="1336356"/>
            <a:ext cx="2708910" cy="2243138"/>
          </a:xfrm>
          <a:prstGeom prst="rect">
            <a:avLst/>
          </a:prstGeom>
        </p:spPr>
      </p:pic>
    </p:spTree>
    <p:extLst>
      <p:ext uri="{BB962C8B-B14F-4D97-AF65-F5344CB8AC3E}">
        <p14:creationId xmlns:p14="http://schemas.microsoft.com/office/powerpoint/2010/main" val="216694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6"/>
          <p:cNvSpPr/>
          <p:nvPr/>
        </p:nvSpPr>
        <p:spPr>
          <a:xfrm>
            <a:off x="53266" y="5795800"/>
            <a:ext cx="2546253" cy="970671"/>
          </a:xfrm>
          <a:prstGeom prst="rect">
            <a:avLst/>
          </a:prstGeom>
          <a:solidFill>
            <a:schemeClr val="lt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kern="0">
              <a:solidFill>
                <a:srgbClr val="FFFFFF"/>
              </a:solidFill>
              <a:latin typeface="Calibri"/>
              <a:ea typeface="Calibri"/>
              <a:cs typeface="Calibri"/>
              <a:sym typeface="Calibri"/>
            </a:endParaRPr>
          </a:p>
        </p:txBody>
      </p:sp>
      <p:grpSp>
        <p:nvGrpSpPr>
          <p:cNvPr id="308" name="Google Shape;308;p36"/>
          <p:cNvGrpSpPr/>
          <p:nvPr/>
        </p:nvGrpSpPr>
        <p:grpSpPr>
          <a:xfrm>
            <a:off x="8795631" y="6008184"/>
            <a:ext cx="3271941" cy="741030"/>
            <a:chOff x="1566227" y="87948"/>
            <a:chExt cx="3496310" cy="791845"/>
          </a:xfrm>
        </p:grpSpPr>
        <p:pic>
          <p:nvPicPr>
            <p:cNvPr id="309" name="Google Shape;309;p36"/>
            <p:cNvPicPr preferRelativeResize="0"/>
            <p:nvPr/>
          </p:nvPicPr>
          <p:blipFill rotWithShape="1">
            <a:blip r:embed="rId3">
              <a:alphaModFix/>
            </a:blip>
            <a:srcRect/>
            <a:stretch/>
          </p:blipFill>
          <p:spPr>
            <a:xfrm>
              <a:off x="3165157" y="120968"/>
              <a:ext cx="581025" cy="719455"/>
            </a:xfrm>
            <a:prstGeom prst="rect">
              <a:avLst/>
            </a:prstGeom>
            <a:noFill/>
            <a:ln>
              <a:noFill/>
            </a:ln>
          </p:spPr>
        </p:pic>
        <p:pic>
          <p:nvPicPr>
            <p:cNvPr id="310" name="Google Shape;310;p36"/>
            <p:cNvPicPr preferRelativeResize="0"/>
            <p:nvPr/>
          </p:nvPicPr>
          <p:blipFill rotWithShape="1">
            <a:blip r:embed="rId4">
              <a:alphaModFix/>
            </a:blip>
            <a:srcRect/>
            <a:stretch/>
          </p:blipFill>
          <p:spPr>
            <a:xfrm>
              <a:off x="3904932" y="122238"/>
              <a:ext cx="1157605" cy="647700"/>
            </a:xfrm>
            <a:prstGeom prst="rect">
              <a:avLst/>
            </a:prstGeom>
            <a:noFill/>
            <a:ln>
              <a:noFill/>
            </a:ln>
          </p:spPr>
        </p:pic>
        <p:pic>
          <p:nvPicPr>
            <p:cNvPr id="311" name="Google Shape;311;p36" descr="C:\Users\Hugo Rainey\Documents\COMBO Project\Media &amp; Communications\Logos\AFD\image_galleryCAAVZY69.png"/>
            <p:cNvPicPr preferRelativeResize="0"/>
            <p:nvPr/>
          </p:nvPicPr>
          <p:blipFill rotWithShape="1">
            <a:blip r:embed="rId5">
              <a:alphaModFix/>
            </a:blip>
            <a:srcRect/>
            <a:stretch/>
          </p:blipFill>
          <p:spPr>
            <a:xfrm>
              <a:off x="1566227" y="87948"/>
              <a:ext cx="1582420" cy="791845"/>
            </a:xfrm>
            <a:prstGeom prst="rect">
              <a:avLst/>
            </a:prstGeom>
            <a:noFill/>
            <a:ln>
              <a:noFill/>
            </a:ln>
          </p:spPr>
        </p:pic>
      </p:grpSp>
      <p:sp>
        <p:nvSpPr>
          <p:cNvPr id="312" name="Google Shape;312;p36"/>
          <p:cNvSpPr txBox="1"/>
          <p:nvPr/>
        </p:nvSpPr>
        <p:spPr>
          <a:xfrm>
            <a:off x="819150" y="57150"/>
            <a:ext cx="10410825" cy="645160"/>
          </a:xfrm>
          <a:prstGeom prst="rect">
            <a:avLst/>
          </a:prstGeom>
          <a:noFill/>
          <a:ln>
            <a:noFill/>
          </a:ln>
        </p:spPr>
        <p:txBody>
          <a:bodyPr spcFirstLastPara="1" wrap="square" lIns="91425" tIns="45700" rIns="91425" bIns="45700" anchor="t" anchorCtr="0">
            <a:noAutofit/>
          </a:bodyPr>
          <a:lstStyle/>
          <a:p>
            <a:pPr algn="ctr" defTabSz="914400">
              <a:buClr>
                <a:srgbClr val="000000"/>
              </a:buClr>
              <a:buFont typeface="Arial"/>
              <a:buNone/>
            </a:pPr>
            <a:r>
              <a:rPr lang="fr-FR" sz="3600" b="1" kern="0" dirty="0" err="1">
                <a:solidFill>
                  <a:srgbClr val="FFFFFF"/>
                </a:solidFill>
                <a:latin typeface="Calibri"/>
                <a:ea typeface="Calibri"/>
                <a:cs typeface="Calibri"/>
                <a:sym typeface="Calibri"/>
              </a:rPr>
              <a:t>Sustainable</a:t>
            </a:r>
            <a:r>
              <a:rPr lang="fr-FR" sz="3600" b="1" kern="0" dirty="0">
                <a:solidFill>
                  <a:srgbClr val="FFFFFF"/>
                </a:solidFill>
                <a:latin typeface="Calibri"/>
                <a:ea typeface="Calibri"/>
                <a:cs typeface="Calibri"/>
                <a:sym typeface="Calibri"/>
              </a:rPr>
              <a:t> </a:t>
            </a:r>
            <a:r>
              <a:rPr lang="fr-FR" sz="3600" b="1" kern="0" dirty="0" err="1">
                <a:solidFill>
                  <a:srgbClr val="FFFFFF"/>
                </a:solidFill>
                <a:latin typeface="Calibri"/>
                <a:ea typeface="Calibri"/>
                <a:cs typeface="Calibri"/>
                <a:sym typeface="Calibri"/>
              </a:rPr>
              <a:t>Development</a:t>
            </a:r>
            <a:r>
              <a:rPr lang="fr-FR" sz="3600" b="1" kern="0" dirty="0">
                <a:solidFill>
                  <a:srgbClr val="FFFFFF"/>
                </a:solidFill>
                <a:latin typeface="Calibri"/>
                <a:ea typeface="Calibri"/>
                <a:cs typeface="Calibri"/>
                <a:sym typeface="Calibri"/>
              </a:rPr>
              <a:t> Goals </a:t>
            </a:r>
            <a:endParaRPr sz="3600" b="1" kern="0" dirty="0">
              <a:solidFill>
                <a:srgbClr val="FFFFFF"/>
              </a:solidFill>
              <a:latin typeface="Calibri"/>
              <a:ea typeface="Calibri"/>
              <a:cs typeface="Calibri"/>
              <a:sym typeface="Calibri"/>
            </a:endParaRPr>
          </a:p>
        </p:txBody>
      </p:sp>
      <p:sp>
        <p:nvSpPr>
          <p:cNvPr id="313" name="Google Shape;313;p36"/>
          <p:cNvSpPr/>
          <p:nvPr/>
        </p:nvSpPr>
        <p:spPr>
          <a:xfrm>
            <a:off x="486937" y="1336356"/>
            <a:ext cx="11218126" cy="1200329"/>
          </a:xfrm>
          <a:prstGeom prst="rect">
            <a:avLst/>
          </a:prstGeom>
          <a:noFill/>
          <a:ln>
            <a:noFill/>
          </a:ln>
        </p:spPr>
        <p:txBody>
          <a:bodyPr spcFirstLastPara="1" wrap="square" lIns="91425" tIns="45700" rIns="91425" bIns="45700" anchor="t" anchorCtr="0">
            <a:noAutofit/>
          </a:bodyPr>
          <a:lstStyle/>
          <a:p>
            <a:r>
              <a:rPr lang="en-US" sz="2400" u="sng" dirty="0">
                <a:hlinkClick r:id="rId6"/>
              </a:rPr>
              <a:t>The 2030 Agenda for Sustainable Development,</a:t>
            </a:r>
            <a:r>
              <a:rPr lang="en-US" sz="2400" dirty="0"/>
              <a:t> adopted by all United Nations Member States in 2015, provides a shared blueprint for peace and prosperity for people and the planet, now and into the future. </a:t>
            </a:r>
          </a:p>
          <a:p>
            <a:endParaRPr lang="en-US" sz="2400" dirty="0"/>
          </a:p>
          <a:p>
            <a:r>
              <a:rPr lang="en-US" sz="2400" dirty="0"/>
              <a:t>At its heart are the 17 Sustainable Development Goals (SDGs):</a:t>
            </a:r>
            <a:endParaRPr lang="en-US" sz="2400" kern="0" dirty="0">
              <a:solidFill>
                <a:srgbClr val="000000"/>
              </a:solidFill>
              <a:latin typeface="Calibri"/>
              <a:cs typeface="Calibri"/>
              <a:sym typeface="Calibri"/>
            </a:endParaRPr>
          </a:p>
          <a:p>
            <a:endParaRPr lang="en-US" sz="2400" kern="0" dirty="0">
              <a:solidFill>
                <a:srgbClr val="000000"/>
              </a:solidFill>
              <a:latin typeface="Calibri"/>
              <a:cs typeface="Calibri"/>
              <a:sym typeface="Calibri"/>
            </a:endParaRPr>
          </a:p>
          <a:p>
            <a:endParaRPr lang="en-US" sz="2400" kern="0" dirty="0">
              <a:solidFill>
                <a:srgbClr val="000000"/>
              </a:solidFill>
              <a:latin typeface="Calibri"/>
              <a:cs typeface="Calibri"/>
              <a:sym typeface="Calibri"/>
            </a:endParaRPr>
          </a:p>
          <a:p>
            <a:endParaRPr lang="en-US" sz="2400" kern="0" dirty="0">
              <a:solidFill>
                <a:srgbClr val="000000"/>
              </a:solidFill>
              <a:latin typeface="Calibri"/>
              <a:cs typeface="Calibri"/>
              <a:sym typeface="Calibri"/>
            </a:endParaRPr>
          </a:p>
          <a:p>
            <a:endParaRPr lang="en-US" sz="2400" kern="0" dirty="0">
              <a:solidFill>
                <a:srgbClr val="000000"/>
              </a:solidFill>
              <a:latin typeface="Calibri"/>
              <a:cs typeface="Calibri"/>
              <a:sym typeface="Calibri"/>
            </a:endParaRPr>
          </a:p>
          <a:p>
            <a:endParaRPr lang="en-US" sz="2400" kern="0" dirty="0">
              <a:solidFill>
                <a:srgbClr val="000000"/>
              </a:solidFill>
              <a:latin typeface="Calibri"/>
              <a:cs typeface="Calibri"/>
              <a:sym typeface="Calibri"/>
            </a:endParaRPr>
          </a:p>
          <a:p>
            <a:endParaRPr lang="en-US" sz="2400" kern="0" dirty="0">
              <a:solidFill>
                <a:srgbClr val="000000"/>
              </a:solidFill>
              <a:latin typeface="Calibri"/>
              <a:cs typeface="Calibri"/>
              <a:sym typeface="Calibri"/>
            </a:endParaRPr>
          </a:p>
          <a:p>
            <a:r>
              <a:rPr lang="en-US" sz="2400" kern="0" dirty="0">
                <a:solidFill>
                  <a:srgbClr val="000000"/>
                </a:solidFill>
                <a:latin typeface="Calibri"/>
                <a:cs typeface="Calibri"/>
                <a:sym typeface="Calibri"/>
              </a:rPr>
              <a:t>All the SDGs are relevant to the conservation of biodiversity and ecosystem services, but especially Goals 14 and 15.</a:t>
            </a:r>
          </a:p>
          <a:p>
            <a:endParaRPr lang="en-US" sz="2400" dirty="0"/>
          </a:p>
        </p:txBody>
      </p:sp>
      <p:pic>
        <p:nvPicPr>
          <p:cNvPr id="9" name="Picture 8"/>
          <p:cNvPicPr/>
          <p:nvPr/>
        </p:nvPicPr>
        <p:blipFill>
          <a:blip r:embed="rId7"/>
          <a:stretch>
            <a:fillRect/>
          </a:stretch>
        </p:blipFill>
        <p:spPr>
          <a:xfrm>
            <a:off x="2599519" y="3359699"/>
            <a:ext cx="6666338" cy="1825471"/>
          </a:xfrm>
          <a:prstGeom prst="rect">
            <a:avLst/>
          </a:prstGeom>
        </p:spPr>
      </p:pic>
    </p:spTree>
    <p:extLst>
      <p:ext uri="{BB962C8B-B14F-4D97-AF65-F5344CB8AC3E}">
        <p14:creationId xmlns:p14="http://schemas.microsoft.com/office/powerpoint/2010/main" val="2501930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6"/>
          <p:cNvSpPr/>
          <p:nvPr/>
        </p:nvSpPr>
        <p:spPr>
          <a:xfrm>
            <a:off x="53266" y="5795800"/>
            <a:ext cx="2546253" cy="970671"/>
          </a:xfrm>
          <a:prstGeom prst="rect">
            <a:avLst/>
          </a:prstGeom>
          <a:solidFill>
            <a:schemeClr val="lt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kern="0">
              <a:solidFill>
                <a:srgbClr val="FFFFFF"/>
              </a:solidFill>
              <a:latin typeface="Calibri"/>
              <a:ea typeface="Calibri"/>
              <a:cs typeface="Calibri"/>
              <a:sym typeface="Calibri"/>
            </a:endParaRPr>
          </a:p>
        </p:txBody>
      </p:sp>
      <p:grpSp>
        <p:nvGrpSpPr>
          <p:cNvPr id="308" name="Google Shape;308;p36"/>
          <p:cNvGrpSpPr/>
          <p:nvPr/>
        </p:nvGrpSpPr>
        <p:grpSpPr>
          <a:xfrm>
            <a:off x="8795631" y="6008184"/>
            <a:ext cx="3271941" cy="741030"/>
            <a:chOff x="1566227" y="87948"/>
            <a:chExt cx="3496310" cy="791845"/>
          </a:xfrm>
        </p:grpSpPr>
        <p:pic>
          <p:nvPicPr>
            <p:cNvPr id="309" name="Google Shape;309;p36"/>
            <p:cNvPicPr preferRelativeResize="0"/>
            <p:nvPr/>
          </p:nvPicPr>
          <p:blipFill rotWithShape="1">
            <a:blip r:embed="rId3">
              <a:alphaModFix/>
            </a:blip>
            <a:srcRect/>
            <a:stretch/>
          </p:blipFill>
          <p:spPr>
            <a:xfrm>
              <a:off x="3165157" y="120968"/>
              <a:ext cx="581025" cy="719455"/>
            </a:xfrm>
            <a:prstGeom prst="rect">
              <a:avLst/>
            </a:prstGeom>
            <a:noFill/>
            <a:ln>
              <a:noFill/>
            </a:ln>
          </p:spPr>
        </p:pic>
        <p:pic>
          <p:nvPicPr>
            <p:cNvPr id="310" name="Google Shape;310;p36"/>
            <p:cNvPicPr preferRelativeResize="0"/>
            <p:nvPr/>
          </p:nvPicPr>
          <p:blipFill rotWithShape="1">
            <a:blip r:embed="rId4">
              <a:alphaModFix/>
            </a:blip>
            <a:srcRect/>
            <a:stretch/>
          </p:blipFill>
          <p:spPr>
            <a:xfrm>
              <a:off x="3904932" y="122238"/>
              <a:ext cx="1157605" cy="647700"/>
            </a:xfrm>
            <a:prstGeom prst="rect">
              <a:avLst/>
            </a:prstGeom>
            <a:noFill/>
            <a:ln>
              <a:noFill/>
            </a:ln>
          </p:spPr>
        </p:pic>
        <p:pic>
          <p:nvPicPr>
            <p:cNvPr id="311" name="Google Shape;311;p36" descr="C:\Users\Hugo Rainey\Documents\COMBO Project\Media &amp; Communications\Logos\AFD\image_galleryCAAVZY69.png"/>
            <p:cNvPicPr preferRelativeResize="0"/>
            <p:nvPr/>
          </p:nvPicPr>
          <p:blipFill rotWithShape="1">
            <a:blip r:embed="rId5">
              <a:alphaModFix/>
            </a:blip>
            <a:srcRect/>
            <a:stretch/>
          </p:blipFill>
          <p:spPr>
            <a:xfrm>
              <a:off x="1566227" y="87948"/>
              <a:ext cx="1582420" cy="791845"/>
            </a:xfrm>
            <a:prstGeom prst="rect">
              <a:avLst/>
            </a:prstGeom>
            <a:noFill/>
            <a:ln>
              <a:noFill/>
            </a:ln>
          </p:spPr>
        </p:pic>
      </p:grpSp>
      <p:sp>
        <p:nvSpPr>
          <p:cNvPr id="312" name="Google Shape;312;p36"/>
          <p:cNvSpPr txBox="1"/>
          <p:nvPr/>
        </p:nvSpPr>
        <p:spPr>
          <a:xfrm>
            <a:off x="819151" y="57149"/>
            <a:ext cx="9239250" cy="664303"/>
          </a:xfrm>
          <a:prstGeom prst="rect">
            <a:avLst/>
          </a:prstGeom>
          <a:noFill/>
          <a:ln>
            <a:noFill/>
          </a:ln>
        </p:spPr>
        <p:txBody>
          <a:bodyPr spcFirstLastPara="1" wrap="square" lIns="91425" tIns="45700" rIns="91425" bIns="45700" anchor="t" anchorCtr="0">
            <a:noAutofit/>
          </a:bodyPr>
          <a:lstStyle/>
          <a:p>
            <a:pPr algn="ctr" defTabSz="914400">
              <a:buClr>
                <a:srgbClr val="000000"/>
              </a:buClr>
              <a:buFont typeface="Arial"/>
              <a:buNone/>
            </a:pPr>
            <a:r>
              <a:rPr lang="fr-FR" sz="3600" b="1" kern="0" dirty="0" err="1">
                <a:solidFill>
                  <a:srgbClr val="FFFFFF"/>
                </a:solidFill>
                <a:latin typeface="Calibri"/>
                <a:ea typeface="Calibri"/>
                <a:cs typeface="Calibri"/>
                <a:sym typeface="Calibri"/>
              </a:rPr>
              <a:t>Sustainable</a:t>
            </a:r>
            <a:r>
              <a:rPr lang="fr-FR" sz="3600" b="1" kern="0" dirty="0">
                <a:solidFill>
                  <a:srgbClr val="FFFFFF"/>
                </a:solidFill>
                <a:latin typeface="Calibri"/>
                <a:ea typeface="Calibri"/>
                <a:cs typeface="Calibri"/>
                <a:sym typeface="Calibri"/>
              </a:rPr>
              <a:t> </a:t>
            </a:r>
            <a:r>
              <a:rPr lang="fr-FR" sz="3600" b="1" kern="0" dirty="0" err="1">
                <a:solidFill>
                  <a:srgbClr val="FFFFFF"/>
                </a:solidFill>
                <a:latin typeface="Calibri"/>
                <a:ea typeface="Calibri"/>
                <a:cs typeface="Calibri"/>
                <a:sym typeface="Calibri"/>
              </a:rPr>
              <a:t>Development</a:t>
            </a:r>
            <a:r>
              <a:rPr lang="fr-FR" sz="3600" b="1" kern="0" dirty="0">
                <a:solidFill>
                  <a:srgbClr val="FFFFFF"/>
                </a:solidFill>
                <a:latin typeface="Calibri"/>
                <a:ea typeface="Calibri"/>
                <a:cs typeface="Calibri"/>
                <a:sym typeface="Calibri"/>
              </a:rPr>
              <a:t> Goals 14 &amp; 15 </a:t>
            </a:r>
            <a:endParaRPr sz="3600" b="1" kern="0" dirty="0">
              <a:solidFill>
                <a:srgbClr val="FFFFFF"/>
              </a:solidFill>
              <a:latin typeface="Calibri"/>
              <a:ea typeface="Calibri"/>
              <a:cs typeface="Calibri"/>
              <a:sym typeface="Calibri"/>
            </a:endParaRPr>
          </a:p>
        </p:txBody>
      </p:sp>
      <p:pic>
        <p:nvPicPr>
          <p:cNvPr id="10" name="Picture 9"/>
          <p:cNvPicPr/>
          <p:nvPr/>
        </p:nvPicPr>
        <p:blipFill>
          <a:blip r:embed="rId6"/>
          <a:stretch>
            <a:fillRect/>
          </a:stretch>
        </p:blipFill>
        <p:spPr>
          <a:xfrm>
            <a:off x="819150" y="1181101"/>
            <a:ext cx="8242300" cy="1762124"/>
          </a:xfrm>
          <a:prstGeom prst="rect">
            <a:avLst/>
          </a:prstGeom>
        </p:spPr>
      </p:pic>
      <p:pic>
        <p:nvPicPr>
          <p:cNvPr id="9" name="Picture 8"/>
          <p:cNvPicPr/>
          <p:nvPr/>
        </p:nvPicPr>
        <p:blipFill>
          <a:blip r:embed="rId7"/>
          <a:stretch>
            <a:fillRect/>
          </a:stretch>
        </p:blipFill>
        <p:spPr>
          <a:xfrm>
            <a:off x="3213101" y="3407727"/>
            <a:ext cx="8343900" cy="1773873"/>
          </a:xfrm>
          <a:prstGeom prst="rect">
            <a:avLst/>
          </a:prstGeom>
        </p:spPr>
      </p:pic>
    </p:spTree>
    <p:extLst>
      <p:ext uri="{BB962C8B-B14F-4D97-AF65-F5344CB8AC3E}">
        <p14:creationId xmlns:p14="http://schemas.microsoft.com/office/powerpoint/2010/main" val="1244383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6"/>
          <p:cNvSpPr/>
          <p:nvPr/>
        </p:nvSpPr>
        <p:spPr>
          <a:xfrm>
            <a:off x="53266" y="5795800"/>
            <a:ext cx="2546253" cy="970671"/>
          </a:xfrm>
          <a:prstGeom prst="rect">
            <a:avLst/>
          </a:prstGeom>
          <a:solidFill>
            <a:schemeClr val="lt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kern="0">
              <a:solidFill>
                <a:srgbClr val="FFFFFF"/>
              </a:solidFill>
              <a:latin typeface="Calibri"/>
              <a:ea typeface="Calibri"/>
              <a:cs typeface="Calibri"/>
              <a:sym typeface="Calibri"/>
            </a:endParaRPr>
          </a:p>
        </p:txBody>
      </p:sp>
      <p:grpSp>
        <p:nvGrpSpPr>
          <p:cNvPr id="308" name="Google Shape;308;p36"/>
          <p:cNvGrpSpPr/>
          <p:nvPr/>
        </p:nvGrpSpPr>
        <p:grpSpPr>
          <a:xfrm>
            <a:off x="8795631" y="6008184"/>
            <a:ext cx="3271941" cy="741030"/>
            <a:chOff x="1566227" y="87948"/>
            <a:chExt cx="3496310" cy="791845"/>
          </a:xfrm>
        </p:grpSpPr>
        <p:pic>
          <p:nvPicPr>
            <p:cNvPr id="309" name="Google Shape;309;p36"/>
            <p:cNvPicPr preferRelativeResize="0"/>
            <p:nvPr/>
          </p:nvPicPr>
          <p:blipFill rotWithShape="1">
            <a:blip r:embed="rId3">
              <a:alphaModFix/>
            </a:blip>
            <a:srcRect/>
            <a:stretch/>
          </p:blipFill>
          <p:spPr>
            <a:xfrm>
              <a:off x="3165157" y="120968"/>
              <a:ext cx="581025" cy="719455"/>
            </a:xfrm>
            <a:prstGeom prst="rect">
              <a:avLst/>
            </a:prstGeom>
            <a:noFill/>
            <a:ln>
              <a:noFill/>
            </a:ln>
          </p:spPr>
        </p:pic>
        <p:pic>
          <p:nvPicPr>
            <p:cNvPr id="310" name="Google Shape;310;p36"/>
            <p:cNvPicPr preferRelativeResize="0"/>
            <p:nvPr/>
          </p:nvPicPr>
          <p:blipFill rotWithShape="1">
            <a:blip r:embed="rId4">
              <a:alphaModFix/>
            </a:blip>
            <a:srcRect/>
            <a:stretch/>
          </p:blipFill>
          <p:spPr>
            <a:xfrm>
              <a:off x="3904932" y="122238"/>
              <a:ext cx="1157605" cy="647700"/>
            </a:xfrm>
            <a:prstGeom prst="rect">
              <a:avLst/>
            </a:prstGeom>
            <a:noFill/>
            <a:ln>
              <a:noFill/>
            </a:ln>
          </p:spPr>
        </p:pic>
        <p:pic>
          <p:nvPicPr>
            <p:cNvPr id="311" name="Google Shape;311;p36" descr="C:\Users\Hugo Rainey\Documents\COMBO Project\Media &amp; Communications\Logos\AFD\image_galleryCAAVZY69.png"/>
            <p:cNvPicPr preferRelativeResize="0"/>
            <p:nvPr/>
          </p:nvPicPr>
          <p:blipFill rotWithShape="1">
            <a:blip r:embed="rId5">
              <a:alphaModFix/>
            </a:blip>
            <a:srcRect/>
            <a:stretch/>
          </p:blipFill>
          <p:spPr>
            <a:xfrm>
              <a:off x="1566227" y="87948"/>
              <a:ext cx="1582420" cy="791845"/>
            </a:xfrm>
            <a:prstGeom prst="rect">
              <a:avLst/>
            </a:prstGeom>
            <a:noFill/>
            <a:ln>
              <a:noFill/>
            </a:ln>
          </p:spPr>
        </p:pic>
      </p:grpSp>
      <p:sp>
        <p:nvSpPr>
          <p:cNvPr id="312" name="Google Shape;312;p36"/>
          <p:cNvSpPr txBox="1"/>
          <p:nvPr/>
        </p:nvSpPr>
        <p:spPr>
          <a:xfrm>
            <a:off x="819150" y="57150"/>
            <a:ext cx="9264417" cy="613969"/>
          </a:xfrm>
          <a:prstGeom prst="rect">
            <a:avLst/>
          </a:prstGeom>
          <a:noFill/>
          <a:ln>
            <a:noFill/>
          </a:ln>
        </p:spPr>
        <p:txBody>
          <a:bodyPr spcFirstLastPara="1" wrap="square" lIns="91425" tIns="45700" rIns="91425" bIns="45700" anchor="t" anchorCtr="0">
            <a:noAutofit/>
          </a:bodyPr>
          <a:lstStyle/>
          <a:p>
            <a:pPr algn="ctr" defTabSz="914400">
              <a:buClr>
                <a:srgbClr val="000000"/>
              </a:buClr>
              <a:buFont typeface="Arial"/>
              <a:buNone/>
            </a:pPr>
            <a:r>
              <a:rPr lang="fr-FR" sz="3600" b="1" kern="0" dirty="0" err="1">
                <a:solidFill>
                  <a:srgbClr val="FFFFFF"/>
                </a:solidFill>
                <a:latin typeface="Calibri"/>
                <a:ea typeface="Calibri"/>
                <a:cs typeface="Calibri"/>
                <a:sym typeface="Calibri"/>
              </a:rPr>
              <a:t>Biodiversity</a:t>
            </a:r>
            <a:r>
              <a:rPr lang="fr-FR" sz="3600" b="1" kern="0" dirty="0">
                <a:solidFill>
                  <a:srgbClr val="FFFFFF"/>
                </a:solidFill>
                <a:latin typeface="Calibri"/>
                <a:ea typeface="Calibri"/>
                <a:cs typeface="Calibri"/>
                <a:sym typeface="Calibri"/>
              </a:rPr>
              <a:t> conservation </a:t>
            </a:r>
            <a:r>
              <a:rPr lang="fr-FR" sz="3600" b="1" kern="0" dirty="0" err="1">
                <a:solidFill>
                  <a:srgbClr val="FFFFFF"/>
                </a:solidFill>
                <a:latin typeface="Calibri"/>
                <a:ea typeface="Calibri"/>
                <a:cs typeface="Calibri"/>
                <a:sym typeface="Calibri"/>
              </a:rPr>
              <a:t>targets</a:t>
            </a:r>
            <a:endParaRPr sz="3600" b="1" kern="0" dirty="0">
              <a:solidFill>
                <a:srgbClr val="FFFFFF"/>
              </a:solidFill>
              <a:latin typeface="Calibri"/>
              <a:ea typeface="Calibri"/>
              <a:cs typeface="Calibri"/>
              <a:sym typeface="Calibri"/>
            </a:endParaRPr>
          </a:p>
        </p:txBody>
      </p:sp>
      <p:sp>
        <p:nvSpPr>
          <p:cNvPr id="11" name="Google Shape;313;p36"/>
          <p:cNvSpPr/>
          <p:nvPr/>
        </p:nvSpPr>
        <p:spPr>
          <a:xfrm>
            <a:off x="486937" y="1336356"/>
            <a:ext cx="6110888" cy="2043388"/>
          </a:xfrm>
          <a:prstGeom prst="rect">
            <a:avLst/>
          </a:prstGeom>
          <a:noFill/>
          <a:ln>
            <a:noFill/>
          </a:ln>
        </p:spPr>
        <p:txBody>
          <a:bodyPr spcFirstLastPara="1" wrap="square" lIns="91425" tIns="45700" rIns="91425" bIns="45700" anchor="t" anchorCtr="0">
            <a:noAutofit/>
          </a:bodyPr>
          <a:lstStyle/>
          <a:p>
            <a:r>
              <a:rPr lang="en-US" sz="2400" dirty="0"/>
              <a:t>Goals and targets for the conservation of biodiversity are set:</a:t>
            </a:r>
          </a:p>
          <a:p>
            <a:endParaRPr lang="en-US" sz="3200" dirty="0"/>
          </a:p>
          <a:p>
            <a:pPr marL="342900" indent="-342900">
              <a:buFont typeface="Arial" panose="020B0604020202020204" pitchFamily="34" charset="0"/>
              <a:buChar char="•"/>
            </a:pPr>
            <a:r>
              <a:rPr lang="en-US" sz="2400" dirty="0"/>
              <a:t>Internationally, through treaties and agreements (such as the </a:t>
            </a:r>
            <a:r>
              <a:rPr lang="en-US" sz="2400" dirty="0">
                <a:solidFill>
                  <a:srgbClr val="0070C0"/>
                </a:solidFill>
              </a:rPr>
              <a:t>Convention on Biological Diversity)</a:t>
            </a:r>
          </a:p>
          <a:p>
            <a:pPr marL="342900" indent="-342900">
              <a:buFont typeface="Arial" panose="020B0604020202020204" pitchFamily="34" charset="0"/>
              <a:buChar char="•"/>
            </a:pPr>
            <a:endParaRPr lang="en-US" sz="2400" dirty="0">
              <a:solidFill>
                <a:srgbClr val="0070C0"/>
              </a:solidFill>
            </a:endParaRPr>
          </a:p>
          <a:p>
            <a:pPr marL="342900" indent="-342900">
              <a:buFont typeface="Arial" panose="020B0604020202020204" pitchFamily="34" charset="0"/>
              <a:buChar char="•"/>
            </a:pPr>
            <a:r>
              <a:rPr lang="en-US" sz="2400" dirty="0"/>
              <a:t>Nationally, through laws, policies and plans (such as </a:t>
            </a:r>
            <a:r>
              <a:rPr lang="en-US" sz="2400" dirty="0">
                <a:solidFill>
                  <a:srgbClr val="0070C0"/>
                </a:solidFill>
              </a:rPr>
              <a:t>National Biodiversity Strategies and Action  Plans</a:t>
            </a:r>
            <a:r>
              <a:rPr lang="en-US" sz="2400" dirty="0"/>
              <a:t>)</a:t>
            </a:r>
          </a:p>
          <a:p>
            <a:endParaRPr lang="en-US" sz="2400" dirty="0"/>
          </a:p>
        </p:txBody>
      </p:sp>
      <p:pic>
        <p:nvPicPr>
          <p:cNvPr id="9" name="Image 3">
            <a:extLst>
              <a:ext uri="{FF2B5EF4-FFF2-40B4-BE49-F238E27FC236}">
                <a16:creationId xmlns:a16="http://schemas.microsoft.com/office/drawing/2014/main" id="{9165DB94-F4D3-459C-BFF6-08966776A59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168694" y="1216561"/>
            <a:ext cx="4268884" cy="4815992"/>
          </a:xfrm>
          <a:prstGeom prst="rect">
            <a:avLst/>
          </a:prstGeom>
        </p:spPr>
      </p:pic>
    </p:spTree>
    <p:extLst>
      <p:ext uri="{BB962C8B-B14F-4D97-AF65-F5344CB8AC3E}">
        <p14:creationId xmlns:p14="http://schemas.microsoft.com/office/powerpoint/2010/main" val="219958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6"/>
          <p:cNvSpPr/>
          <p:nvPr/>
        </p:nvSpPr>
        <p:spPr>
          <a:xfrm>
            <a:off x="53266" y="5795800"/>
            <a:ext cx="2546253" cy="970671"/>
          </a:xfrm>
          <a:prstGeom prst="rect">
            <a:avLst/>
          </a:prstGeom>
          <a:solidFill>
            <a:schemeClr val="lt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kern="0">
              <a:solidFill>
                <a:srgbClr val="FFFFFF"/>
              </a:solidFill>
              <a:latin typeface="Calibri"/>
              <a:ea typeface="Calibri"/>
              <a:cs typeface="Calibri"/>
              <a:sym typeface="Calibri"/>
            </a:endParaRPr>
          </a:p>
        </p:txBody>
      </p:sp>
      <p:grpSp>
        <p:nvGrpSpPr>
          <p:cNvPr id="308" name="Google Shape;308;p36"/>
          <p:cNvGrpSpPr/>
          <p:nvPr/>
        </p:nvGrpSpPr>
        <p:grpSpPr>
          <a:xfrm>
            <a:off x="8795631" y="6008184"/>
            <a:ext cx="3271941" cy="741030"/>
            <a:chOff x="1566227" y="87948"/>
            <a:chExt cx="3496310" cy="791845"/>
          </a:xfrm>
        </p:grpSpPr>
        <p:pic>
          <p:nvPicPr>
            <p:cNvPr id="309" name="Google Shape;309;p36"/>
            <p:cNvPicPr preferRelativeResize="0"/>
            <p:nvPr/>
          </p:nvPicPr>
          <p:blipFill rotWithShape="1">
            <a:blip r:embed="rId3">
              <a:alphaModFix/>
            </a:blip>
            <a:srcRect/>
            <a:stretch/>
          </p:blipFill>
          <p:spPr>
            <a:xfrm>
              <a:off x="3165157" y="120968"/>
              <a:ext cx="581025" cy="719455"/>
            </a:xfrm>
            <a:prstGeom prst="rect">
              <a:avLst/>
            </a:prstGeom>
            <a:noFill/>
            <a:ln>
              <a:noFill/>
            </a:ln>
          </p:spPr>
        </p:pic>
        <p:pic>
          <p:nvPicPr>
            <p:cNvPr id="310" name="Google Shape;310;p36"/>
            <p:cNvPicPr preferRelativeResize="0"/>
            <p:nvPr/>
          </p:nvPicPr>
          <p:blipFill rotWithShape="1">
            <a:blip r:embed="rId4">
              <a:alphaModFix/>
            </a:blip>
            <a:srcRect/>
            <a:stretch/>
          </p:blipFill>
          <p:spPr>
            <a:xfrm>
              <a:off x="3904932" y="122238"/>
              <a:ext cx="1157605" cy="647700"/>
            </a:xfrm>
            <a:prstGeom prst="rect">
              <a:avLst/>
            </a:prstGeom>
            <a:noFill/>
            <a:ln>
              <a:noFill/>
            </a:ln>
          </p:spPr>
        </p:pic>
        <p:pic>
          <p:nvPicPr>
            <p:cNvPr id="311" name="Google Shape;311;p36" descr="C:\Users\Hugo Rainey\Documents\COMBO Project\Media &amp; Communications\Logos\AFD\image_galleryCAAVZY69.png"/>
            <p:cNvPicPr preferRelativeResize="0"/>
            <p:nvPr/>
          </p:nvPicPr>
          <p:blipFill rotWithShape="1">
            <a:blip r:embed="rId5">
              <a:alphaModFix/>
            </a:blip>
            <a:srcRect/>
            <a:stretch/>
          </p:blipFill>
          <p:spPr>
            <a:xfrm>
              <a:off x="1566227" y="87948"/>
              <a:ext cx="1582420" cy="791845"/>
            </a:xfrm>
            <a:prstGeom prst="rect">
              <a:avLst/>
            </a:prstGeom>
            <a:noFill/>
            <a:ln>
              <a:noFill/>
            </a:ln>
          </p:spPr>
        </p:pic>
      </p:grpSp>
      <p:sp>
        <p:nvSpPr>
          <p:cNvPr id="312" name="Google Shape;312;p36"/>
          <p:cNvSpPr txBox="1"/>
          <p:nvPr/>
        </p:nvSpPr>
        <p:spPr>
          <a:xfrm>
            <a:off x="819151" y="57149"/>
            <a:ext cx="9289584" cy="741029"/>
          </a:xfrm>
          <a:prstGeom prst="rect">
            <a:avLst/>
          </a:prstGeom>
          <a:noFill/>
          <a:ln>
            <a:noFill/>
          </a:ln>
        </p:spPr>
        <p:txBody>
          <a:bodyPr spcFirstLastPara="1" wrap="square" lIns="91425" tIns="45700" rIns="91425" bIns="45700" anchor="t" anchorCtr="0">
            <a:noAutofit/>
          </a:bodyPr>
          <a:lstStyle/>
          <a:p>
            <a:pPr algn="ctr" defTabSz="914400">
              <a:buClr>
                <a:srgbClr val="000000"/>
              </a:buClr>
              <a:buFont typeface="Arial"/>
              <a:buNone/>
            </a:pPr>
            <a:r>
              <a:rPr lang="fr-FR" sz="3600" b="1" kern="0" dirty="0">
                <a:solidFill>
                  <a:srgbClr val="FFFFFF"/>
                </a:solidFill>
                <a:latin typeface="Calibri"/>
                <a:ea typeface="Calibri"/>
                <a:cs typeface="Calibri"/>
                <a:sym typeface="Calibri"/>
              </a:rPr>
              <a:t>The Convention on Biological </a:t>
            </a:r>
            <a:r>
              <a:rPr lang="fr-FR" sz="3600" b="1" kern="0" dirty="0" err="1">
                <a:solidFill>
                  <a:srgbClr val="FFFFFF"/>
                </a:solidFill>
                <a:latin typeface="Calibri"/>
                <a:ea typeface="Calibri"/>
                <a:cs typeface="Calibri"/>
                <a:sym typeface="Calibri"/>
              </a:rPr>
              <a:t>Diversity</a:t>
            </a:r>
            <a:endParaRPr sz="3600" b="1" kern="0" dirty="0">
              <a:solidFill>
                <a:srgbClr val="FFFFFF"/>
              </a:solidFill>
              <a:latin typeface="Calibri"/>
              <a:ea typeface="Calibri"/>
              <a:cs typeface="Calibri"/>
              <a:sym typeface="Calibri"/>
            </a:endParaRPr>
          </a:p>
        </p:txBody>
      </p:sp>
      <p:sp>
        <p:nvSpPr>
          <p:cNvPr id="11" name="Google Shape;313;p36"/>
          <p:cNvSpPr/>
          <p:nvPr/>
        </p:nvSpPr>
        <p:spPr>
          <a:xfrm>
            <a:off x="423436" y="945831"/>
            <a:ext cx="10155663" cy="1200329"/>
          </a:xfrm>
          <a:prstGeom prst="rect">
            <a:avLst/>
          </a:prstGeom>
          <a:noFill/>
          <a:ln>
            <a:noFill/>
          </a:ln>
        </p:spPr>
        <p:txBody>
          <a:bodyPr spcFirstLastPara="1" wrap="square" lIns="91425" tIns="45700" rIns="91425" bIns="45700" anchor="t" anchorCtr="0">
            <a:noAutofit/>
          </a:bodyPr>
          <a:lstStyle/>
          <a:p>
            <a:r>
              <a:rPr lang="en-US" sz="2200" dirty="0"/>
              <a:t>The Convention on Biological Diversity (CBD) is a treaty covering many issues related to the conservation and sustainable use of biodiversity and the fair and equitable sharing of benefits.  It has been ratified by 196 governments and the European Union.</a:t>
            </a:r>
          </a:p>
          <a:p>
            <a:endParaRPr lang="en-US" sz="2200" dirty="0"/>
          </a:p>
          <a:p>
            <a:r>
              <a:rPr lang="en-US" sz="2200" dirty="0"/>
              <a:t>In 2010, the Parties adopted a Strategic Plan for Biodiversity, including the Aichi Biodiversity Targets, for the 2011-2020 period.  </a:t>
            </a:r>
          </a:p>
          <a:p>
            <a:r>
              <a:rPr lang="en-US" sz="2200" dirty="0"/>
              <a:t>There are </a:t>
            </a:r>
            <a:r>
              <a:rPr lang="en-US" sz="2200" b="1" dirty="0"/>
              <a:t>20 Aichi Biodiversity Targets </a:t>
            </a:r>
            <a:r>
              <a:rPr lang="en-US" sz="2200" dirty="0"/>
              <a:t>under 5 Strategic Goals:</a:t>
            </a:r>
          </a:p>
          <a:p>
            <a:pPr marL="342900" indent="-342900">
              <a:spcBef>
                <a:spcPts val="1200"/>
              </a:spcBef>
            </a:pPr>
            <a:r>
              <a:rPr lang="en-US" dirty="0">
                <a:solidFill>
                  <a:srgbClr val="0070C0"/>
                </a:solidFill>
              </a:rPr>
              <a:t>A.  Address the underlying causes of biodiversity loss by mainstreaming biodiversity across government and society</a:t>
            </a:r>
          </a:p>
          <a:p>
            <a:pPr marL="342900" indent="-342900">
              <a:spcBef>
                <a:spcPts val="1200"/>
              </a:spcBef>
            </a:pPr>
            <a:r>
              <a:rPr lang="en-US" dirty="0">
                <a:solidFill>
                  <a:srgbClr val="0070C0"/>
                </a:solidFill>
              </a:rPr>
              <a:t>B.  Reduce the direct pressures on biodiversity and promote sustainable use </a:t>
            </a:r>
          </a:p>
          <a:p>
            <a:pPr marL="342900" indent="-342900">
              <a:spcBef>
                <a:spcPts val="1200"/>
              </a:spcBef>
            </a:pPr>
            <a:r>
              <a:rPr lang="en-US" dirty="0">
                <a:solidFill>
                  <a:srgbClr val="0070C0"/>
                </a:solidFill>
              </a:rPr>
              <a:t>C.  To improve the status of biodiversity by safeguarding ecosystems, species and genetic diversity </a:t>
            </a:r>
          </a:p>
          <a:p>
            <a:pPr marL="342900" indent="-342900">
              <a:spcBef>
                <a:spcPts val="1200"/>
              </a:spcBef>
            </a:pPr>
            <a:r>
              <a:rPr lang="en-US" dirty="0">
                <a:solidFill>
                  <a:srgbClr val="0070C0"/>
                </a:solidFill>
              </a:rPr>
              <a:t>D.  Enhance the benefits to all from biodiversity and ecosystem services </a:t>
            </a:r>
          </a:p>
          <a:p>
            <a:pPr marL="342900" indent="-342900">
              <a:spcBef>
                <a:spcPts val="1200"/>
              </a:spcBef>
            </a:pPr>
            <a:r>
              <a:rPr lang="en-US" dirty="0">
                <a:solidFill>
                  <a:srgbClr val="0070C0"/>
                </a:solidFill>
              </a:rPr>
              <a:t>E.  Enhance implementation through participatory planning, knowledge management and capacity building</a:t>
            </a:r>
          </a:p>
          <a:p>
            <a:r>
              <a:rPr lang="en-US" sz="2400" dirty="0"/>
              <a:t> </a:t>
            </a:r>
          </a:p>
        </p:txBody>
      </p:sp>
    </p:spTree>
    <p:extLst>
      <p:ext uri="{BB962C8B-B14F-4D97-AF65-F5344CB8AC3E}">
        <p14:creationId xmlns:p14="http://schemas.microsoft.com/office/powerpoint/2010/main" val="26660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6"/>
          <p:cNvSpPr/>
          <p:nvPr/>
        </p:nvSpPr>
        <p:spPr>
          <a:xfrm>
            <a:off x="53266" y="5795800"/>
            <a:ext cx="2546253" cy="970671"/>
          </a:xfrm>
          <a:prstGeom prst="rect">
            <a:avLst/>
          </a:prstGeom>
          <a:solidFill>
            <a:schemeClr val="lt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kern="0">
              <a:solidFill>
                <a:srgbClr val="FFFFFF"/>
              </a:solidFill>
              <a:latin typeface="Calibri"/>
              <a:ea typeface="Calibri"/>
              <a:cs typeface="Calibri"/>
              <a:sym typeface="Calibri"/>
            </a:endParaRPr>
          </a:p>
        </p:txBody>
      </p:sp>
      <p:grpSp>
        <p:nvGrpSpPr>
          <p:cNvPr id="308" name="Google Shape;308;p36"/>
          <p:cNvGrpSpPr/>
          <p:nvPr/>
        </p:nvGrpSpPr>
        <p:grpSpPr>
          <a:xfrm>
            <a:off x="8795631" y="6008184"/>
            <a:ext cx="3271941" cy="741030"/>
            <a:chOff x="1566227" y="87948"/>
            <a:chExt cx="3496310" cy="791845"/>
          </a:xfrm>
        </p:grpSpPr>
        <p:pic>
          <p:nvPicPr>
            <p:cNvPr id="309" name="Google Shape;309;p36"/>
            <p:cNvPicPr preferRelativeResize="0"/>
            <p:nvPr/>
          </p:nvPicPr>
          <p:blipFill rotWithShape="1">
            <a:blip r:embed="rId3">
              <a:alphaModFix/>
            </a:blip>
            <a:srcRect/>
            <a:stretch/>
          </p:blipFill>
          <p:spPr>
            <a:xfrm>
              <a:off x="3165157" y="120968"/>
              <a:ext cx="581025" cy="719455"/>
            </a:xfrm>
            <a:prstGeom prst="rect">
              <a:avLst/>
            </a:prstGeom>
            <a:noFill/>
            <a:ln>
              <a:noFill/>
            </a:ln>
          </p:spPr>
        </p:pic>
        <p:pic>
          <p:nvPicPr>
            <p:cNvPr id="310" name="Google Shape;310;p36"/>
            <p:cNvPicPr preferRelativeResize="0"/>
            <p:nvPr/>
          </p:nvPicPr>
          <p:blipFill rotWithShape="1">
            <a:blip r:embed="rId4">
              <a:alphaModFix/>
            </a:blip>
            <a:srcRect/>
            <a:stretch/>
          </p:blipFill>
          <p:spPr>
            <a:xfrm>
              <a:off x="3904932" y="122238"/>
              <a:ext cx="1157605" cy="647700"/>
            </a:xfrm>
            <a:prstGeom prst="rect">
              <a:avLst/>
            </a:prstGeom>
            <a:noFill/>
            <a:ln>
              <a:noFill/>
            </a:ln>
          </p:spPr>
        </p:pic>
        <p:pic>
          <p:nvPicPr>
            <p:cNvPr id="311" name="Google Shape;311;p36" descr="C:\Users\Hugo Rainey\Documents\COMBO Project\Media &amp; Communications\Logos\AFD\image_galleryCAAVZY69.png"/>
            <p:cNvPicPr preferRelativeResize="0"/>
            <p:nvPr/>
          </p:nvPicPr>
          <p:blipFill rotWithShape="1">
            <a:blip r:embed="rId5">
              <a:alphaModFix/>
            </a:blip>
            <a:srcRect/>
            <a:stretch/>
          </p:blipFill>
          <p:spPr>
            <a:xfrm>
              <a:off x="1566227" y="87948"/>
              <a:ext cx="1582420" cy="791845"/>
            </a:xfrm>
            <a:prstGeom prst="rect">
              <a:avLst/>
            </a:prstGeom>
            <a:noFill/>
            <a:ln>
              <a:noFill/>
            </a:ln>
          </p:spPr>
        </p:pic>
      </p:grpSp>
      <p:sp>
        <p:nvSpPr>
          <p:cNvPr id="312" name="Google Shape;312;p36"/>
          <p:cNvSpPr txBox="1"/>
          <p:nvPr/>
        </p:nvSpPr>
        <p:spPr>
          <a:xfrm>
            <a:off x="819151" y="57150"/>
            <a:ext cx="9289584" cy="560058"/>
          </a:xfrm>
          <a:prstGeom prst="rect">
            <a:avLst/>
          </a:prstGeom>
          <a:noFill/>
          <a:ln>
            <a:noFill/>
          </a:ln>
        </p:spPr>
        <p:txBody>
          <a:bodyPr spcFirstLastPara="1" wrap="square" lIns="91425" tIns="45700" rIns="91425" bIns="45700" anchor="t" anchorCtr="0">
            <a:noAutofit/>
          </a:bodyPr>
          <a:lstStyle/>
          <a:p>
            <a:pPr algn="ctr" defTabSz="914400">
              <a:buClr>
                <a:srgbClr val="000000"/>
              </a:buClr>
              <a:buFont typeface="Arial"/>
              <a:buNone/>
            </a:pPr>
            <a:r>
              <a:rPr lang="fr-FR" sz="3600" b="1" kern="0" dirty="0">
                <a:solidFill>
                  <a:srgbClr val="FFFFFF"/>
                </a:solidFill>
                <a:latin typeface="Calibri"/>
                <a:ea typeface="Calibri"/>
                <a:cs typeface="Calibri"/>
                <a:sym typeface="Calibri"/>
              </a:rPr>
              <a:t>Aichi </a:t>
            </a:r>
            <a:r>
              <a:rPr lang="fr-FR" sz="3600" b="1" kern="0" dirty="0" err="1">
                <a:solidFill>
                  <a:srgbClr val="FFFFFF"/>
                </a:solidFill>
                <a:latin typeface="Calibri"/>
                <a:ea typeface="Calibri"/>
                <a:cs typeface="Calibri"/>
                <a:sym typeface="Calibri"/>
              </a:rPr>
              <a:t>Targets</a:t>
            </a:r>
            <a:endParaRPr sz="3600" b="1" kern="0" dirty="0">
              <a:solidFill>
                <a:srgbClr val="FFFFFF"/>
              </a:solidFill>
              <a:latin typeface="Calibri"/>
              <a:ea typeface="Calibri"/>
              <a:cs typeface="Calibri"/>
              <a:sym typeface="Calibri"/>
            </a:endParaRPr>
          </a:p>
        </p:txBody>
      </p:sp>
      <p:sp>
        <p:nvSpPr>
          <p:cNvPr id="11" name="Google Shape;313;p36"/>
          <p:cNvSpPr/>
          <p:nvPr/>
        </p:nvSpPr>
        <p:spPr>
          <a:xfrm>
            <a:off x="629812" y="4019544"/>
            <a:ext cx="10838288" cy="1200329"/>
          </a:xfrm>
          <a:prstGeom prst="rect">
            <a:avLst/>
          </a:prstGeom>
          <a:noFill/>
          <a:ln>
            <a:noFill/>
          </a:ln>
        </p:spPr>
        <p:txBody>
          <a:bodyPr spcFirstLastPara="1" wrap="square" lIns="91425" tIns="45700" rIns="91425" bIns="45700" anchor="t" anchorCtr="0">
            <a:noAutofit/>
          </a:bodyPr>
          <a:lstStyle/>
          <a:p>
            <a:r>
              <a:rPr lang="en-US" sz="2400" b="1" dirty="0"/>
              <a:t>The CBD will adopt a post-2020 global biodiversity framework with new targets as a stepping stone towards the </a:t>
            </a:r>
            <a:r>
              <a:rPr lang="en-US" sz="2400" b="1" dirty="0">
                <a:hlinkClick r:id="rId6"/>
              </a:rPr>
              <a:t>2050 Vision of "Living in harmony with nature"</a:t>
            </a:r>
            <a:r>
              <a:rPr lang="en-US" sz="2400" b="1" dirty="0"/>
              <a:t>. </a:t>
            </a:r>
          </a:p>
          <a:p>
            <a:endParaRPr lang="en-US" sz="2400" dirty="0"/>
          </a:p>
          <a:p>
            <a:r>
              <a:rPr lang="en-US" sz="2400" dirty="0"/>
              <a:t>A working group is negotiating development of post-2020 global biodiversity framework to be agreed at the fifteenth meeting of the CBD Conference of the Parties in Beijing, China, in October 2020.</a:t>
            </a:r>
          </a:p>
        </p:txBody>
      </p:sp>
      <p:sp>
        <p:nvSpPr>
          <p:cNvPr id="10" name="Rectangle 9"/>
          <p:cNvSpPr/>
          <p:nvPr/>
        </p:nvSpPr>
        <p:spPr>
          <a:xfrm>
            <a:off x="1114999" y="1040784"/>
            <a:ext cx="9196004" cy="2662267"/>
          </a:xfrm>
          <a:prstGeom prst="rect">
            <a:avLst/>
          </a:prstGeom>
        </p:spPr>
        <p:txBody>
          <a:bodyPr wrap="square">
            <a:spAutoFit/>
          </a:bodyPr>
          <a:lstStyle/>
          <a:p>
            <a:r>
              <a:rPr lang="en-US" sz="2400" dirty="0"/>
              <a:t>CBD Aichi targets.  By 2020:</a:t>
            </a:r>
          </a:p>
          <a:p>
            <a:endParaRPr lang="en-US" dirty="0"/>
          </a:p>
          <a:p>
            <a:pPr lvl="1">
              <a:spcAft>
                <a:spcPts val="300"/>
              </a:spcAft>
            </a:pPr>
            <a:r>
              <a:rPr lang="en-GB" sz="2000" dirty="0">
                <a:solidFill>
                  <a:srgbClr val="0070C0"/>
                </a:solidFill>
              </a:rPr>
              <a:t>At least halve and, where feasible, bring close to zero the rate of loss of natural habitats, including forests</a:t>
            </a:r>
          </a:p>
          <a:p>
            <a:pPr lvl="1">
              <a:spcAft>
                <a:spcPts val="300"/>
              </a:spcAft>
            </a:pPr>
            <a:r>
              <a:rPr lang="en-GB" sz="2000" dirty="0">
                <a:solidFill>
                  <a:srgbClr val="0070C0"/>
                </a:solidFill>
              </a:rPr>
              <a:t>17% of terrestrial and inland water areas and 10% of marine and coastal areas protected</a:t>
            </a:r>
          </a:p>
          <a:p>
            <a:pPr lvl="1">
              <a:spcAft>
                <a:spcPts val="300"/>
              </a:spcAft>
            </a:pPr>
            <a:r>
              <a:rPr lang="en-GB" sz="2000" dirty="0">
                <a:solidFill>
                  <a:srgbClr val="0070C0"/>
                </a:solidFill>
              </a:rPr>
              <a:t>At least 15% of degraded ecosystems restored through conservation and restoration</a:t>
            </a:r>
          </a:p>
        </p:txBody>
      </p:sp>
      <p:grpSp>
        <p:nvGrpSpPr>
          <p:cNvPr id="12" name="Group 11"/>
          <p:cNvGrpSpPr/>
          <p:nvPr/>
        </p:nvGrpSpPr>
        <p:grpSpPr>
          <a:xfrm>
            <a:off x="762000" y="1672822"/>
            <a:ext cx="665609" cy="1883178"/>
            <a:chOff x="4067944" y="1335048"/>
            <a:chExt cx="458428" cy="1537320"/>
          </a:xfrm>
        </p:grpSpPr>
        <p:pic>
          <p:nvPicPr>
            <p:cNvPr id="13" name="Picture 12" descr="http://www.cbd.int/images/aichi/48/abt-05-48.png"/>
            <p:cNvPicPr/>
            <p:nvPr/>
          </p:nvPicPr>
          <p:blipFill>
            <a:blip r:embed="rId7" cstate="print"/>
            <a:srcRect/>
            <a:stretch>
              <a:fillRect/>
            </a:stretch>
          </p:blipFill>
          <p:spPr bwMode="auto">
            <a:xfrm>
              <a:off x="4069172" y="1335048"/>
              <a:ext cx="457200" cy="457200"/>
            </a:xfrm>
            <a:prstGeom prst="rect">
              <a:avLst/>
            </a:prstGeom>
            <a:noFill/>
            <a:ln w="9525">
              <a:noFill/>
              <a:miter lim="800000"/>
              <a:headEnd/>
              <a:tailEnd/>
            </a:ln>
          </p:spPr>
        </p:pic>
        <p:pic>
          <p:nvPicPr>
            <p:cNvPr id="14" name="Picture 13" descr="http://www.cbd.int/images/aichi/48/abt-11-48.png"/>
            <p:cNvPicPr/>
            <p:nvPr/>
          </p:nvPicPr>
          <p:blipFill>
            <a:blip r:embed="rId8" cstate="print"/>
            <a:srcRect/>
            <a:stretch>
              <a:fillRect/>
            </a:stretch>
          </p:blipFill>
          <p:spPr bwMode="auto">
            <a:xfrm>
              <a:off x="4067944" y="1891680"/>
              <a:ext cx="457200" cy="457200"/>
            </a:xfrm>
            <a:prstGeom prst="rect">
              <a:avLst/>
            </a:prstGeom>
            <a:noFill/>
            <a:ln w="9525">
              <a:noFill/>
              <a:miter lim="800000"/>
              <a:headEnd/>
              <a:tailEnd/>
            </a:ln>
          </p:spPr>
        </p:pic>
        <p:pic>
          <p:nvPicPr>
            <p:cNvPr id="15" name="Picture 14" descr="http://www.cbd.int/images/aichi/48/abt-15-48.png"/>
            <p:cNvPicPr/>
            <p:nvPr/>
          </p:nvPicPr>
          <p:blipFill>
            <a:blip r:embed="rId9" cstate="print"/>
            <a:srcRect/>
            <a:stretch>
              <a:fillRect/>
            </a:stretch>
          </p:blipFill>
          <p:spPr bwMode="auto">
            <a:xfrm>
              <a:off x="4069172" y="2415168"/>
              <a:ext cx="457200" cy="457200"/>
            </a:xfrm>
            <a:prstGeom prst="rect">
              <a:avLst/>
            </a:prstGeom>
            <a:noFill/>
            <a:ln w="9525">
              <a:noFill/>
              <a:miter lim="800000"/>
              <a:headEnd/>
              <a:tailEnd/>
            </a:ln>
          </p:spPr>
        </p:pic>
      </p:grpSp>
    </p:spTree>
    <p:extLst>
      <p:ext uri="{BB962C8B-B14F-4D97-AF65-F5344CB8AC3E}">
        <p14:creationId xmlns:p14="http://schemas.microsoft.com/office/powerpoint/2010/main" val="116126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nalisé 1">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onception personnalisé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4189</TotalTime>
  <Words>1598</Words>
  <Application>Microsoft Office PowerPoint</Application>
  <PresentationFormat>Widescreen</PresentationFormat>
  <Paragraphs>173</Paragraphs>
  <Slides>14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Garamond</vt:lpstr>
      <vt:lpstr>Wingdings</vt:lpstr>
      <vt:lpstr>1_Conception personnalisée</vt:lpstr>
      <vt:lpstr>2_Conception personnalisée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ten Kate</dc:creator>
  <cp:lastModifiedBy>Rainey, Hugo</cp:lastModifiedBy>
  <cp:revision>373</cp:revision>
  <dcterms:created xsi:type="dcterms:W3CDTF">2019-10-21T17:05:41Z</dcterms:created>
  <dcterms:modified xsi:type="dcterms:W3CDTF">2020-02-17T18:06:56Z</dcterms:modified>
</cp:coreProperties>
</file>